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63" r:id="rId3"/>
    <p:sldId id="270" r:id="rId4"/>
    <p:sldId id="256" r:id="rId5"/>
    <p:sldId id="272" r:id="rId6"/>
    <p:sldId id="267" r:id="rId7"/>
    <p:sldId id="264" r:id="rId8"/>
    <p:sldId id="258" r:id="rId9"/>
    <p:sldId id="265" r:id="rId10"/>
    <p:sldId id="271" r:id="rId11"/>
    <p:sldId id="268" r:id="rId12"/>
    <p:sldId id="273" r:id="rId13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660"/>
  </p:normalViewPr>
  <p:slideViewPr>
    <p:cSldViewPr>
      <p:cViewPr varScale="1">
        <p:scale>
          <a:sx n="109" d="100"/>
          <a:sy n="109" d="100"/>
        </p:scale>
        <p:origin x="170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E10A7-F862-43A3-910B-4772C768FF1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71126E-9F70-4688-9309-6616DFE369B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8568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6705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0550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32246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35947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4155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71318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22.06.2014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  <p:pic>
        <p:nvPicPr>
          <p:cNvPr id="7" name="Grafik 6" descr="Z:\Infos ESS\LogoNeu.png"/>
          <p:cNvPicPr/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790"/>
          <a:stretch/>
        </p:blipFill>
        <p:spPr bwMode="auto">
          <a:xfrm>
            <a:off x="7680122" y="92997"/>
            <a:ext cx="1368152" cy="9587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0135165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8146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5837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1682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933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939289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07816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49549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12849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42787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037222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93254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50125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297832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79987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174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EB4A0-CAC6-4D0F-8797-C73142B79D0B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45534-CAF2-4FB3-BE57-003EDCE791C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5497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524FA-0F6E-4B13-BBB6-810B7DFD2293}" type="datetimeFigureOut">
              <a:rPr lang="de-DE" smtClean="0"/>
              <a:t>19.08.2025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18ECB-D194-49E9-8802-BEE811A3288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6540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251520" y="6381328"/>
            <a:ext cx="2133600" cy="365125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10" name="Titel 1"/>
          <p:cNvSpPr txBox="1">
            <a:spLocks/>
          </p:cNvSpPr>
          <p:nvPr/>
        </p:nvSpPr>
        <p:spPr>
          <a:xfrm>
            <a:off x="710137" y="2996952"/>
            <a:ext cx="7772400" cy="165861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u="sng" dirty="0" smtClean="0">
                <a:solidFill>
                  <a:schemeClr val="accent1">
                    <a:lumMod val="50000"/>
                  </a:schemeClr>
                </a:solidFill>
              </a:rPr>
              <a:t>Abschlussprüfungen</a:t>
            </a:r>
          </a:p>
          <a:p>
            <a:r>
              <a:rPr lang="de-DE" u="sng" dirty="0" smtClean="0">
                <a:solidFill>
                  <a:schemeClr val="accent1">
                    <a:lumMod val="50000"/>
                  </a:schemeClr>
                </a:solidFill>
              </a:rPr>
              <a:t>Bildungsgang Hauptschule</a:t>
            </a:r>
          </a:p>
          <a:p>
            <a:endParaRPr lang="de-DE" u="sng" dirty="0" smtClean="0"/>
          </a:p>
          <a:p>
            <a:r>
              <a:rPr lang="de-DE" sz="3200" dirty="0" smtClean="0">
                <a:solidFill>
                  <a:schemeClr val="bg1">
                    <a:lumMod val="65000"/>
                  </a:schemeClr>
                </a:solidFill>
              </a:rPr>
              <a:t>(Kurzfassung – Rechtsgrundlage § 49 VOBGM)</a:t>
            </a:r>
            <a:endParaRPr lang="de-DE" sz="32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7" name="Picture 8" descr="http://www.selbert-schule.de/wp-content/uploads/2016/06/70-1500x4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836712"/>
            <a:ext cx="5777382" cy="165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23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83568" y="908720"/>
            <a:ext cx="8068064" cy="592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 smtClean="0">
                <a:solidFill>
                  <a:srgbClr val="002060"/>
                </a:solidFill>
              </a:rPr>
              <a:t>Gliederung</a:t>
            </a:r>
          </a:p>
          <a:p>
            <a:pPr lvl="1"/>
            <a:endParaRPr lang="de-DE" sz="1500" dirty="0" smtClean="0"/>
          </a:p>
          <a:p>
            <a:pPr>
              <a:lnSpc>
                <a:spcPct val="150000"/>
              </a:lnSpc>
            </a:pPr>
            <a:r>
              <a:rPr lang="de-DE" sz="2400" dirty="0" smtClean="0"/>
              <a:t>1. Prüfungsbestandteile</a:t>
            </a:r>
          </a:p>
          <a:p>
            <a:pPr>
              <a:lnSpc>
                <a:spcPct val="150000"/>
              </a:lnSpc>
            </a:pPr>
            <a:r>
              <a:rPr lang="de-DE" sz="2400" dirty="0" smtClean="0"/>
              <a:t>2. Durchführung der Projektprüfung</a:t>
            </a:r>
          </a:p>
          <a:p>
            <a:pPr>
              <a:lnSpc>
                <a:spcPct val="150000"/>
              </a:lnSpc>
            </a:pPr>
            <a:r>
              <a:rPr lang="de-DE" sz="2400" dirty="0" smtClean="0"/>
              <a:t>3. Bewertung der Projektprüfung</a:t>
            </a:r>
          </a:p>
          <a:p>
            <a:pPr>
              <a:lnSpc>
                <a:spcPct val="150000"/>
              </a:lnSpc>
            </a:pPr>
            <a:r>
              <a:rPr lang="de-DE" sz="2400" dirty="0"/>
              <a:t>4</a:t>
            </a:r>
            <a:r>
              <a:rPr lang="de-DE" sz="2400" dirty="0" smtClean="0"/>
              <a:t>. Feststellung der Gesamtleistung</a:t>
            </a:r>
          </a:p>
          <a:p>
            <a:pPr>
              <a:lnSpc>
                <a:spcPct val="150000"/>
              </a:lnSpc>
            </a:pPr>
            <a:r>
              <a:rPr lang="de-DE" sz="2400" dirty="0"/>
              <a:t>5</a:t>
            </a:r>
            <a:r>
              <a:rPr lang="de-DE" sz="2400" dirty="0" smtClean="0"/>
              <a:t>. Berechnungsbeispiele der Fachnoten</a:t>
            </a:r>
          </a:p>
          <a:p>
            <a:pPr>
              <a:lnSpc>
                <a:spcPct val="150000"/>
              </a:lnSpc>
            </a:pPr>
            <a:r>
              <a:rPr lang="de-DE" sz="2400" dirty="0"/>
              <a:t>6</a:t>
            </a:r>
            <a:r>
              <a:rPr lang="de-DE" sz="2400" dirty="0" smtClean="0"/>
              <a:t>. Abschlusskriterien</a:t>
            </a:r>
          </a:p>
          <a:p>
            <a:pPr>
              <a:lnSpc>
                <a:spcPct val="150000"/>
              </a:lnSpc>
            </a:pPr>
            <a:r>
              <a:rPr lang="de-DE" sz="2400" dirty="0"/>
              <a:t>7</a:t>
            </a:r>
            <a:r>
              <a:rPr lang="de-DE" sz="2400" dirty="0" smtClean="0"/>
              <a:t>. Weitere Hinweise</a:t>
            </a:r>
          </a:p>
          <a:p>
            <a:pPr>
              <a:lnSpc>
                <a:spcPct val="150000"/>
              </a:lnSpc>
            </a:pPr>
            <a:endParaRPr lang="de-DE" sz="2400" dirty="0" smtClean="0"/>
          </a:p>
          <a:p>
            <a:endParaRPr lang="de-DE" sz="2400" b="1" dirty="0" smtClean="0"/>
          </a:p>
          <a:p>
            <a:endParaRPr lang="de-DE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421542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11560" y="908720"/>
            <a:ext cx="8136904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 smtClean="0">
                <a:solidFill>
                  <a:srgbClr val="002060"/>
                </a:solidFill>
              </a:rPr>
              <a:t>1. Prüfungsbestandteile</a:t>
            </a:r>
          </a:p>
          <a:p>
            <a:pPr lvl="1"/>
            <a:endParaRPr lang="de-DE" sz="15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 smtClean="0"/>
              <a:t>Projektprüfung (Schule)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Beliebiges Fach </a:t>
            </a:r>
          </a:p>
          <a:p>
            <a:pPr lvl="2">
              <a:tabLst>
                <a:tab pos="1258888" algn="l"/>
              </a:tabLst>
            </a:pPr>
            <a:r>
              <a:rPr lang="de-DE" sz="2200" dirty="0"/>
              <a:t>	</a:t>
            </a:r>
            <a:r>
              <a:rPr lang="de-DE" sz="2200" dirty="0" smtClean="0"/>
              <a:t>(</a:t>
            </a:r>
            <a:r>
              <a:rPr lang="de-DE" sz="2200" dirty="0"/>
              <a:t>S</a:t>
            </a:r>
            <a:r>
              <a:rPr lang="de-DE" sz="2200" dirty="0" smtClean="0"/>
              <a:t>chriftliche Prüfungsfächer ausgeschlossen!)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Gruppenprüfung</a:t>
            </a:r>
          </a:p>
          <a:p>
            <a:pPr lvl="2"/>
            <a:endParaRPr lang="de-DE" sz="2200" dirty="0" smtClean="0"/>
          </a:p>
          <a:p>
            <a:pPr marL="1257300" lvl="2" indent="-342900">
              <a:spcAft>
                <a:spcPts val="3600"/>
              </a:spcAft>
              <a:buFont typeface="Arial" panose="020B0604020202020204" pitchFamily="34" charset="0"/>
              <a:buChar char="•"/>
            </a:pPr>
            <a:r>
              <a:rPr lang="de-DE" sz="2400" b="1" dirty="0" smtClean="0"/>
              <a:t>Termin: </a:t>
            </a:r>
            <a:r>
              <a:rPr lang="de-DE" sz="2400" b="1" u="sng" dirty="0" smtClean="0">
                <a:solidFill>
                  <a:srgbClr val="FF0000"/>
                </a:solidFill>
              </a:rPr>
              <a:t>16.12.2025</a:t>
            </a:r>
            <a:endParaRPr lang="de-DE" sz="2400" u="sng" dirty="0" smtClean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 smtClean="0"/>
              <a:t>Schriftliche Prüfungen (HKM)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Deutsch (180 min.),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Mathematik (135 min.),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Englisch (135 min.)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1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de-DE" sz="2400" b="1" dirty="0" smtClean="0"/>
              <a:t>Termin: </a:t>
            </a:r>
            <a:r>
              <a:rPr lang="de-DE" sz="2400" b="1" u="sng" dirty="0" smtClean="0">
                <a:solidFill>
                  <a:srgbClr val="FF0000"/>
                </a:solidFill>
              </a:rPr>
              <a:t>18. </a:t>
            </a:r>
            <a:r>
              <a:rPr lang="de-DE" sz="2400" b="1" u="sng" dirty="0" smtClean="0">
                <a:solidFill>
                  <a:srgbClr val="FF0000"/>
                </a:solidFill>
              </a:rPr>
              <a:t>- </a:t>
            </a:r>
            <a:r>
              <a:rPr lang="de-DE" sz="2400" b="1" u="sng" dirty="0" smtClean="0">
                <a:solidFill>
                  <a:srgbClr val="FF0000"/>
                </a:solidFill>
              </a:rPr>
              <a:t>22</a:t>
            </a:r>
            <a:r>
              <a:rPr lang="de-DE" sz="2400" b="1" u="sng" dirty="0" smtClean="0">
                <a:solidFill>
                  <a:srgbClr val="FF0000"/>
                </a:solidFill>
              </a:rPr>
              <a:t>.05.2026</a:t>
            </a:r>
            <a:endParaRPr lang="de-DE" sz="2400" u="sng" dirty="0">
              <a:solidFill>
                <a:srgbClr val="FF0000"/>
              </a:solidFill>
            </a:endParaRPr>
          </a:p>
        </p:txBody>
      </p:sp>
      <p:pic>
        <p:nvPicPr>
          <p:cNvPr id="5" name="Picture 2" descr="Bildergebnis für Abschlussprüfungen hess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0785">
            <a:off x="5708080" y="3799930"/>
            <a:ext cx="2709129" cy="1527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20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11560" y="836712"/>
            <a:ext cx="8532440" cy="714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 smtClean="0">
                <a:solidFill>
                  <a:srgbClr val="002060"/>
                </a:solidFill>
              </a:rPr>
              <a:t>2. Durchführung der Projektprüfung I</a:t>
            </a:r>
            <a:endParaRPr lang="de-DE" sz="2800" b="1" u="sng" dirty="0"/>
          </a:p>
          <a:p>
            <a:endParaRPr lang="de-DE" sz="1500" dirty="0"/>
          </a:p>
          <a:p>
            <a:pPr marL="342900" indent="-342900" defTabSz="327025">
              <a:buFont typeface="Wingdings" panose="05000000000000000000" pitchFamily="2" charset="2"/>
              <a:buChar char="Ø"/>
            </a:pPr>
            <a:r>
              <a:rPr lang="de-DE" sz="2400" b="1" dirty="0" smtClean="0"/>
              <a:t>Drei Phasen</a:t>
            </a:r>
          </a:p>
          <a:p>
            <a:pPr defTabSz="327025"/>
            <a:r>
              <a:rPr lang="de-DE" sz="2000" b="1" dirty="0"/>
              <a:t>	</a:t>
            </a:r>
            <a:r>
              <a:rPr lang="de-DE" sz="2150" dirty="0" smtClean="0"/>
              <a:t>Vorbereitungs-, Durchführungs- und Präsentationsphase </a:t>
            </a:r>
          </a:p>
          <a:p>
            <a:endParaRPr lang="de-DE" sz="10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 smtClean="0"/>
              <a:t>Vorbereitungsphase (3 Wochen)</a:t>
            </a:r>
          </a:p>
          <a:p>
            <a:pPr marL="715963" lvl="1" indent="-266700" defTabSz="801688">
              <a:buFont typeface="Arial" panose="020B0604020202020204" pitchFamily="34" charset="0"/>
              <a:buChar char="•"/>
            </a:pPr>
            <a:r>
              <a:rPr lang="de-DE" sz="2150" dirty="0" smtClean="0"/>
              <a:t>Wahl eines Prüfungsthemas nach Beratung durch eine betreuende Lehrkraft</a:t>
            </a:r>
          </a:p>
          <a:p>
            <a:pPr marL="715963" lvl="1" indent="-266700" defTabSz="896938">
              <a:buFont typeface="Arial" panose="020B0604020202020204" pitchFamily="34" charset="0"/>
              <a:buChar char="•"/>
            </a:pPr>
            <a:r>
              <a:rPr lang="de-DE" sz="2150" dirty="0" smtClean="0"/>
              <a:t>Vorlage der </a:t>
            </a:r>
            <a:r>
              <a:rPr lang="de-DE" sz="2150" dirty="0" smtClean="0"/>
              <a:t>Projektbeschreibung </a:t>
            </a:r>
            <a:r>
              <a:rPr lang="de-DE" sz="2150" dirty="0" smtClean="0">
                <a:solidFill>
                  <a:srgbClr val="FF0000"/>
                </a:solidFill>
              </a:rPr>
              <a:t>(18.09.2025)</a:t>
            </a:r>
            <a:endParaRPr lang="de-DE" sz="2150" dirty="0" smtClean="0">
              <a:solidFill>
                <a:srgbClr val="FF0000"/>
              </a:solidFill>
            </a:endParaRPr>
          </a:p>
          <a:p>
            <a:pPr marL="449262" lvl="1" defTabSz="896938"/>
            <a:endParaRPr lang="de-DE" sz="10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 smtClean="0"/>
              <a:t>Durchführungsphase (1 Woche)</a:t>
            </a:r>
          </a:p>
          <a:p>
            <a:pPr marL="361950"/>
            <a:r>
              <a:rPr lang="de-DE" sz="2150" dirty="0" smtClean="0"/>
              <a:t>Vorbereitung der </a:t>
            </a:r>
            <a:r>
              <a:rPr lang="de-DE" sz="2150" dirty="0" smtClean="0"/>
              <a:t>Präsentation </a:t>
            </a:r>
            <a:r>
              <a:rPr lang="de-DE" sz="2150" dirty="0" smtClean="0">
                <a:solidFill>
                  <a:srgbClr val="FF0000"/>
                </a:solidFill>
              </a:rPr>
              <a:t>(09.-15.12.2025)</a:t>
            </a:r>
            <a:endParaRPr lang="de-DE" sz="2150" dirty="0" smtClean="0">
              <a:solidFill>
                <a:srgbClr val="FF0000"/>
              </a:solidFill>
            </a:endParaRPr>
          </a:p>
          <a:p>
            <a:pPr lvl="1"/>
            <a:endParaRPr lang="de-DE" sz="10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 smtClean="0"/>
              <a:t>Präsentationsphase (1 Tag</a:t>
            </a:r>
            <a:r>
              <a:rPr lang="de-DE" sz="2400" b="1" dirty="0" smtClean="0"/>
              <a:t>) </a:t>
            </a:r>
            <a:r>
              <a:rPr lang="de-DE" sz="2150" dirty="0" smtClean="0">
                <a:solidFill>
                  <a:srgbClr val="FF0000"/>
                </a:solidFill>
              </a:rPr>
              <a:t>(16.12.2025)</a:t>
            </a:r>
            <a:endParaRPr lang="de-DE" sz="2150" dirty="0" smtClean="0">
              <a:solidFill>
                <a:srgbClr val="FF0000"/>
              </a:solidFill>
            </a:endParaRPr>
          </a:p>
          <a:p>
            <a:pPr marL="449263" lvl="1" indent="266700">
              <a:buFont typeface="Arial" panose="020B0604020202020204" pitchFamily="34" charset="0"/>
              <a:buChar char="•"/>
            </a:pPr>
            <a:r>
              <a:rPr lang="de-DE" sz="2150" dirty="0" smtClean="0"/>
              <a:t>(3 -) 4 Schüler/ Schülerinnen</a:t>
            </a:r>
          </a:p>
          <a:p>
            <a:pPr marL="449263" lvl="1" indent="266700">
              <a:buFont typeface="Arial" panose="020B0604020202020204" pitchFamily="34" charset="0"/>
              <a:buChar char="•"/>
            </a:pPr>
            <a:r>
              <a:rPr lang="de-DE" sz="2150" dirty="0" smtClean="0"/>
              <a:t>Präsentation der Arbeitsergebnisse </a:t>
            </a:r>
          </a:p>
          <a:p>
            <a:pPr marL="449263" lvl="1"/>
            <a:r>
              <a:rPr lang="de-DE" sz="2150" dirty="0"/>
              <a:t> </a:t>
            </a:r>
            <a:r>
              <a:rPr lang="de-DE" sz="2150" dirty="0" smtClean="0"/>
              <a:t>   (ca. 20 - 30 min.) zuzüglich eines Zeitraumes</a:t>
            </a:r>
          </a:p>
          <a:p>
            <a:pPr marL="449263" lvl="1"/>
            <a:r>
              <a:rPr lang="de-DE" sz="2150" dirty="0"/>
              <a:t> </a:t>
            </a:r>
            <a:r>
              <a:rPr lang="de-DE" sz="2150" dirty="0" smtClean="0"/>
              <a:t>   für </a:t>
            </a:r>
            <a:r>
              <a:rPr lang="de-DE" sz="2150" dirty="0"/>
              <a:t>Nachfragen </a:t>
            </a:r>
            <a:r>
              <a:rPr lang="de-DE" sz="2150" dirty="0" smtClean="0"/>
              <a:t>der Prüfungskommission </a:t>
            </a:r>
          </a:p>
          <a:p>
            <a:pPr marL="449263" lvl="1"/>
            <a:r>
              <a:rPr lang="de-DE" sz="2150" dirty="0"/>
              <a:t> </a:t>
            </a:r>
            <a:r>
              <a:rPr lang="de-DE" sz="2150" dirty="0" smtClean="0"/>
              <a:t>   (ca. 15 min.)</a:t>
            </a:r>
          </a:p>
          <a:p>
            <a:pPr lvl="1"/>
            <a:endParaRPr lang="de-DE" sz="10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de-DE" sz="2400" dirty="0" smtClean="0"/>
          </a:p>
          <a:p>
            <a:endParaRPr lang="de-DE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0948">
            <a:off x="6535017" y="4850452"/>
            <a:ext cx="2364608" cy="1773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284984"/>
            <a:ext cx="1806097" cy="1354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36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11560" y="908720"/>
            <a:ext cx="8280920" cy="570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>
                <a:solidFill>
                  <a:srgbClr val="002060"/>
                </a:solidFill>
              </a:rPr>
              <a:t>3</a:t>
            </a:r>
            <a:r>
              <a:rPr lang="de-DE" sz="2800" b="1" u="sng" dirty="0" smtClean="0">
                <a:solidFill>
                  <a:srgbClr val="002060"/>
                </a:solidFill>
              </a:rPr>
              <a:t>. Bewertung der Projektprüfung</a:t>
            </a:r>
          </a:p>
          <a:p>
            <a:endParaRPr lang="de-DE" sz="1500" b="1" u="sng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dirty="0" smtClean="0"/>
              <a:t>Note durch individuelle Auswertung der Leistungen in den drei Projektphasen: </a:t>
            </a:r>
          </a:p>
          <a:p>
            <a:pPr marL="800100" lvl="1" indent="-342900" defTabSz="327025">
              <a:buFont typeface="Arial" panose="020B0604020202020204" pitchFamily="34" charset="0"/>
              <a:buChar char="•"/>
            </a:pPr>
            <a:r>
              <a:rPr lang="de-DE" sz="2200" dirty="0"/>
              <a:t>Vorbereitungsphase (20 %), </a:t>
            </a:r>
          </a:p>
          <a:p>
            <a:pPr marL="800100" lvl="1" indent="-342900" defTabSz="327025">
              <a:buFont typeface="Arial" panose="020B0604020202020204" pitchFamily="34" charset="0"/>
              <a:buChar char="•"/>
            </a:pPr>
            <a:r>
              <a:rPr lang="de-DE" sz="2200" dirty="0"/>
              <a:t>Durchführungsphase (50%), </a:t>
            </a:r>
          </a:p>
          <a:p>
            <a:pPr marL="800100" lvl="1" indent="-342900" defTabSz="327025">
              <a:buFont typeface="Arial" panose="020B0604020202020204" pitchFamily="34" charset="0"/>
              <a:buChar char="•"/>
            </a:pPr>
            <a:r>
              <a:rPr lang="de-DE" sz="2200" dirty="0"/>
              <a:t>Präsentationsphase (30</a:t>
            </a:r>
            <a:r>
              <a:rPr lang="de-DE" sz="2200" dirty="0" smtClean="0"/>
              <a:t>%)</a:t>
            </a:r>
          </a:p>
          <a:p>
            <a:pPr marL="800100" lvl="1" indent="-342900" defTabSz="327025">
              <a:buFont typeface="Arial" panose="020B0604020202020204" pitchFamily="34" charset="0"/>
              <a:buChar char="•"/>
            </a:pPr>
            <a:endParaRPr lang="de-DE" sz="2000" u="sng" dirty="0"/>
          </a:p>
          <a:p>
            <a:pPr marL="342900" indent="-342900" defTabSz="327025">
              <a:buFont typeface="Wingdings" panose="05000000000000000000" pitchFamily="2" charset="2"/>
              <a:buChar char="Ø"/>
            </a:pPr>
            <a:r>
              <a:rPr lang="de-DE" sz="2400" u="sng" dirty="0" smtClean="0"/>
              <a:t>Kriterien: </a:t>
            </a:r>
            <a:r>
              <a:rPr lang="de-DE" sz="2400" dirty="0" smtClean="0"/>
              <a:t>Fachliche Ansprüche, fachgerechte Vorgehensweise, Problemlösefähigkeit, Qualität des Ergebnisses, Selbstständigkeit, Kommunikationsfähigkeit, Verantwortungsübernahme und Kooperationsfähigkeit</a:t>
            </a:r>
          </a:p>
          <a:p>
            <a:pPr marL="515938" indent="-342900">
              <a:buFont typeface="Wingdings" panose="05000000000000000000" pitchFamily="2" charset="2"/>
              <a:buChar char="Ø"/>
            </a:pPr>
            <a:endParaRPr lang="de-DE" sz="2200" dirty="0"/>
          </a:p>
          <a:p>
            <a:pPr marL="361950" indent="-361950">
              <a:buFont typeface="Wingdings" panose="05000000000000000000" pitchFamily="2" charset="2"/>
              <a:buChar char="Ø"/>
            </a:pPr>
            <a:r>
              <a:rPr lang="de-DE" sz="2400" dirty="0" smtClean="0"/>
              <a:t>Note wird im Abschlusszeugnis gesondert ausgewiesen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de-DE" sz="2400" dirty="0" smtClean="0"/>
          </a:p>
          <a:p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385239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11560" y="980728"/>
            <a:ext cx="8352928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>
                <a:solidFill>
                  <a:srgbClr val="002060"/>
                </a:solidFill>
              </a:rPr>
              <a:t>3</a:t>
            </a:r>
            <a:r>
              <a:rPr lang="de-DE" sz="2800" b="1" u="sng" dirty="0" smtClean="0">
                <a:solidFill>
                  <a:srgbClr val="002060"/>
                </a:solidFill>
              </a:rPr>
              <a:t>. Feststellung der Gesamtleistung (§ 56 VOBGM)</a:t>
            </a:r>
            <a:endParaRPr lang="de-DE" sz="2800" b="1" u="sng" dirty="0">
              <a:solidFill>
                <a:srgbClr val="002060"/>
              </a:solidFill>
            </a:endParaRPr>
          </a:p>
          <a:p>
            <a:endParaRPr lang="de-DE" sz="1500" b="1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 smtClean="0"/>
              <a:t>Prüfungsfächer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Deutsch</a:t>
            </a:r>
            <a:r>
              <a:rPr lang="de-DE" sz="2200" dirty="0"/>
              <a:t>, Mathematik, Englisch und das Fach, in dem die </a:t>
            </a:r>
            <a:r>
              <a:rPr lang="de-DE" sz="2200" dirty="0" smtClean="0"/>
              <a:t>   Präsentationsprüfung </a:t>
            </a:r>
            <a:r>
              <a:rPr lang="de-DE" sz="2200" dirty="0"/>
              <a:t>abgelegt </a:t>
            </a:r>
            <a:r>
              <a:rPr lang="de-DE" sz="2200" dirty="0" smtClean="0"/>
              <a:t>wurde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Fachnoten </a:t>
            </a:r>
            <a:r>
              <a:rPr lang="de-DE" sz="2200" dirty="0"/>
              <a:t>des 2. Halbjahres </a:t>
            </a:r>
            <a:r>
              <a:rPr lang="de-DE" sz="2200" b="1" dirty="0"/>
              <a:t>doppelt</a:t>
            </a:r>
            <a:r>
              <a:rPr lang="de-DE" sz="2200" dirty="0"/>
              <a:t> </a:t>
            </a:r>
            <a:r>
              <a:rPr lang="de-DE" sz="2200" dirty="0" smtClean="0"/>
              <a:t>gewichtet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200" dirty="0" smtClean="0"/>
              <a:t>Prüfungsnoten </a:t>
            </a:r>
            <a:r>
              <a:rPr lang="de-DE" sz="2200" dirty="0"/>
              <a:t>mit </a:t>
            </a:r>
            <a:r>
              <a:rPr lang="de-DE" sz="2200" dirty="0" smtClean="0"/>
              <a:t>einfacher Gewichtung</a:t>
            </a:r>
            <a:endParaRPr lang="de-DE" sz="2200" dirty="0"/>
          </a:p>
          <a:p>
            <a:endParaRPr lang="de-DE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 smtClean="0"/>
              <a:t>Nicht </a:t>
            </a:r>
            <a:r>
              <a:rPr lang="de-DE" sz="2400" b="1" dirty="0"/>
              <a:t>geprüfte </a:t>
            </a:r>
            <a:r>
              <a:rPr lang="de-DE" sz="2400" b="1" dirty="0" smtClean="0"/>
              <a:t>Fächer</a:t>
            </a:r>
            <a:endParaRPr lang="de-DE" sz="2400" dirty="0" smtClean="0"/>
          </a:p>
          <a:p>
            <a:r>
              <a:rPr lang="de-DE" sz="2400" dirty="0" smtClean="0"/>
              <a:t>	</a:t>
            </a:r>
            <a:r>
              <a:rPr lang="de-DE" sz="2200" dirty="0" smtClean="0"/>
              <a:t>Noten </a:t>
            </a:r>
            <a:r>
              <a:rPr lang="de-DE" sz="2200" dirty="0"/>
              <a:t>des 2. </a:t>
            </a:r>
            <a:r>
              <a:rPr lang="de-DE" sz="2200" dirty="0" smtClean="0"/>
              <a:t>Halbjahres </a:t>
            </a:r>
            <a:r>
              <a:rPr lang="de-DE" sz="2200" b="1" dirty="0" smtClean="0"/>
              <a:t>einfach</a:t>
            </a:r>
            <a:r>
              <a:rPr lang="de-DE" sz="2200" dirty="0" smtClean="0"/>
              <a:t> gewichtet.</a:t>
            </a:r>
          </a:p>
          <a:p>
            <a:endParaRPr lang="de-DE" sz="2400" dirty="0" smtClean="0"/>
          </a:p>
          <a:p>
            <a:r>
              <a:rPr lang="de-DE" sz="2400" b="1" dirty="0" smtClean="0"/>
              <a:t>Die Gesamtleistung, der Durchschnitt der gewichteten Noten, wird auf eine Dezimalstelle ohne Rundung berechnet (LUSD).</a:t>
            </a:r>
          </a:p>
          <a:p>
            <a:endParaRPr lang="de-DE" sz="2400" dirty="0"/>
          </a:p>
          <a:p>
            <a:pPr lvl="1"/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204174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467544" y="908720"/>
            <a:ext cx="88728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>
                <a:solidFill>
                  <a:srgbClr val="002060"/>
                </a:solidFill>
              </a:rPr>
              <a:t>4</a:t>
            </a:r>
            <a:r>
              <a:rPr lang="de-DE" sz="2800" b="1" u="sng" dirty="0" smtClean="0">
                <a:solidFill>
                  <a:srgbClr val="002060"/>
                </a:solidFill>
              </a:rPr>
              <a:t>. Berechnungsbeispiele für Zeugnisnoten</a:t>
            </a:r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152400"/>
              </p:ext>
            </p:extLst>
          </p:nvPr>
        </p:nvGraphicFramePr>
        <p:xfrm>
          <a:off x="558782" y="1824439"/>
          <a:ext cx="7904994" cy="34569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249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777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59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56084">
                <a:tc>
                  <a:txBody>
                    <a:bodyPr/>
                    <a:lstStyle/>
                    <a:p>
                      <a:r>
                        <a:rPr lang="de-DE" dirty="0" smtClean="0"/>
                        <a:t>Fach/</a:t>
                      </a:r>
                    </a:p>
                    <a:p>
                      <a:r>
                        <a:rPr lang="de-DE" dirty="0" smtClean="0"/>
                        <a:t>Projektprüfung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err="1" smtClean="0"/>
                        <a:t>Fachnote</a:t>
                      </a:r>
                      <a:r>
                        <a:rPr lang="de-DE" dirty="0" smtClean="0"/>
                        <a:t> </a:t>
                      </a:r>
                    </a:p>
                    <a:p>
                      <a:r>
                        <a:rPr lang="de-DE" dirty="0" smtClean="0"/>
                        <a:t>2. Halbjahr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Prüfungs-note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Endnote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Faktor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6084">
                <a:tc>
                  <a:txBody>
                    <a:bodyPr/>
                    <a:lstStyle/>
                    <a:p>
                      <a:r>
                        <a:rPr lang="de-DE" dirty="0" smtClean="0"/>
                        <a:t>Projektprüfung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 -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3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3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2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6084">
                <a:tc>
                  <a:txBody>
                    <a:bodyPr/>
                    <a:lstStyle/>
                    <a:p>
                      <a:r>
                        <a:rPr lang="de-DE" dirty="0" smtClean="0"/>
                        <a:t>Deutsch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b="1" dirty="0" smtClean="0"/>
                        <a:t>2</a:t>
                      </a:r>
                      <a:r>
                        <a:rPr lang="de-DE" dirty="0" smtClean="0"/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(Doppel-gewichtung)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3</a:t>
                      </a:r>
                    </a:p>
                    <a:p>
                      <a:pPr algn="ctr"/>
                      <a:r>
                        <a:rPr lang="de-DE" b="0" dirty="0" smtClean="0"/>
                        <a:t>(Einfache Gewichtung)</a:t>
                      </a:r>
                      <a:endParaRPr lang="de-DE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2,3</a:t>
                      </a:r>
                    </a:p>
                    <a:p>
                      <a:pPr algn="ctr"/>
                      <a:r>
                        <a:rPr lang="de-DE" dirty="0" smtClean="0"/>
                        <a:t>(2 x 2) + (1 x 3) = 7</a:t>
                      </a:r>
                    </a:p>
                    <a:p>
                      <a:pPr algn="ctr"/>
                      <a:endParaRPr lang="de-DE" dirty="0" smtClean="0"/>
                    </a:p>
                    <a:p>
                      <a:pPr algn="ctr"/>
                      <a:r>
                        <a:rPr lang="de-DE" dirty="0" smtClean="0"/>
                        <a:t>7 : 3 = 2,3 (2!)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2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6084">
                <a:tc>
                  <a:txBody>
                    <a:bodyPr/>
                    <a:lstStyle/>
                    <a:p>
                      <a:r>
                        <a:rPr lang="de-DE" dirty="0" smtClean="0"/>
                        <a:t>Erdkunde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0" dirty="0" smtClean="0"/>
                        <a:t> -</a:t>
                      </a:r>
                      <a:endParaRPr lang="de-DE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3</a:t>
                      </a:r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1</a:t>
                      </a:r>
                      <a:endParaRPr lang="de-DE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Textfeld 2"/>
          <p:cNvSpPr txBox="1"/>
          <p:nvPr/>
        </p:nvSpPr>
        <p:spPr>
          <a:xfrm>
            <a:off x="467544" y="5805264"/>
            <a:ext cx="83516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b="1" dirty="0"/>
              <a:t>Die Zeugnisnote in einem Fach ergibt sich aus der gerundeten Endnote!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b="1" dirty="0" smtClean="0"/>
              <a:t>Die </a:t>
            </a:r>
            <a:r>
              <a:rPr lang="de-DE" sz="2000" b="1" dirty="0" smtClean="0">
                <a:solidFill>
                  <a:srgbClr val="FF0000"/>
                </a:solidFill>
              </a:rPr>
              <a:t>Gesamtleistung</a:t>
            </a:r>
            <a:r>
              <a:rPr lang="de-DE" sz="2000" b="1" dirty="0" smtClean="0"/>
              <a:t> ist der Durchschnitt der gewichteten Noten (Bsp.: 2,6).</a:t>
            </a:r>
          </a:p>
        </p:txBody>
      </p:sp>
    </p:spTree>
    <p:extLst>
      <p:ext uri="{BB962C8B-B14F-4D97-AF65-F5344CB8AC3E}">
        <p14:creationId xmlns:p14="http://schemas.microsoft.com/office/powerpoint/2010/main" val="253846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539552" y="908720"/>
            <a:ext cx="842493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>
                <a:solidFill>
                  <a:srgbClr val="002060"/>
                </a:solidFill>
              </a:rPr>
              <a:t>5</a:t>
            </a:r>
            <a:r>
              <a:rPr lang="de-DE" sz="2800" b="1" u="sng" dirty="0" smtClean="0">
                <a:solidFill>
                  <a:srgbClr val="002060"/>
                </a:solidFill>
              </a:rPr>
              <a:t>. Abschlusskriterien (§ 54 VOBGM)</a:t>
            </a:r>
            <a:endParaRPr lang="de-DE" sz="2800" b="1" u="sng" dirty="0">
              <a:solidFill>
                <a:srgbClr val="002060"/>
              </a:solidFill>
            </a:endParaRPr>
          </a:p>
          <a:p>
            <a:endParaRPr lang="de-DE" sz="1500" b="1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 smtClean="0"/>
              <a:t>Hauptschulabschluss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Alle schriftlichen Prüfungen und Projektprüfung abgelegt,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Gesamtleistung 4,4 oder besser,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In </a:t>
            </a:r>
            <a:r>
              <a:rPr lang="de-DE" sz="2400" dirty="0"/>
              <a:t>allen Fächern mindestens ausreichende Leistungen, ein Ausgleich durch gute Noten in anderen Fächern ist </a:t>
            </a:r>
            <a:r>
              <a:rPr lang="de-DE" sz="2400" dirty="0" smtClean="0"/>
              <a:t>möglich</a:t>
            </a:r>
          </a:p>
          <a:p>
            <a:pPr lvl="1"/>
            <a:endParaRPr lang="de-DE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/>
              <a:t>Qualifizierender </a:t>
            </a:r>
            <a:r>
              <a:rPr lang="de-DE" sz="2400" b="1" dirty="0" smtClean="0"/>
              <a:t>Hauptschulabschluss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Kriterien für Hauptschulabschluss sind erfüllt, </a:t>
            </a:r>
          </a:p>
          <a:p>
            <a:pPr lvl="2"/>
            <a:r>
              <a:rPr lang="de-DE" sz="2400" b="1" dirty="0" smtClean="0"/>
              <a:t>    		 </a:t>
            </a:r>
            <a:r>
              <a:rPr lang="de-DE" sz="2400" b="1" u="sng" dirty="0"/>
              <a:t>Z</a:t>
            </a:r>
            <a:r>
              <a:rPr lang="de-DE" sz="2400" b="1" u="sng" dirty="0" smtClean="0"/>
              <a:t>usätzlich</a:t>
            </a:r>
            <a:r>
              <a:rPr lang="de-DE" sz="2400" dirty="0"/>
              <a:t>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Unter Einbeziehung der Prüfungsarbeiten Deutsch</a:t>
            </a:r>
            <a:r>
              <a:rPr lang="de-DE" sz="2400" dirty="0"/>
              <a:t>, </a:t>
            </a:r>
            <a:r>
              <a:rPr lang="de-DE" sz="2400" dirty="0" smtClean="0"/>
              <a:t>Mathematik und Englisch, eine ermittelte Gesamtleistung </a:t>
            </a:r>
            <a:r>
              <a:rPr lang="de-DE" sz="2400" b="1" dirty="0" smtClean="0"/>
              <a:t>besser</a:t>
            </a:r>
            <a:r>
              <a:rPr lang="de-DE" sz="2400" dirty="0" smtClean="0"/>
              <a:t> </a:t>
            </a:r>
            <a:r>
              <a:rPr lang="de-DE" sz="2400" dirty="0"/>
              <a:t>als </a:t>
            </a:r>
            <a:r>
              <a:rPr lang="de-DE" sz="2400" dirty="0" smtClean="0"/>
              <a:t>3,0 </a:t>
            </a:r>
          </a:p>
        </p:txBody>
      </p:sp>
    </p:spTree>
    <p:extLst>
      <p:ext uri="{BB962C8B-B14F-4D97-AF65-F5344CB8AC3E}">
        <p14:creationId xmlns:p14="http://schemas.microsoft.com/office/powerpoint/2010/main" val="276281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11560" y="908720"/>
            <a:ext cx="8352928" cy="7771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 smtClean="0">
                <a:solidFill>
                  <a:srgbClr val="002060"/>
                </a:solidFill>
              </a:rPr>
              <a:t>6. Weitere Hinweise</a:t>
            </a:r>
          </a:p>
          <a:p>
            <a:endParaRPr lang="de-DE" sz="1500" b="1" dirty="0"/>
          </a:p>
          <a:p>
            <a:pPr marL="361950" lvl="1" indent="-361950">
              <a:buFont typeface="Wingdings" panose="05000000000000000000" pitchFamily="2" charset="2"/>
              <a:buChar char="Ø"/>
            </a:pPr>
            <a:r>
              <a:rPr lang="de-DE" sz="2400" b="1" dirty="0"/>
              <a:t>Versäumnis einer Prüfung (§ 44 VOBGM)</a:t>
            </a:r>
          </a:p>
          <a:p>
            <a:pPr marL="819150" lvl="2" indent="-361950">
              <a:buFont typeface="Arial" panose="020B0604020202020204" pitchFamily="34" charset="0"/>
              <a:buChar char="•"/>
            </a:pPr>
            <a:r>
              <a:rPr lang="de-DE" sz="2400" dirty="0"/>
              <a:t>Vor  8 Uhr im Sekretariat melden</a:t>
            </a:r>
          </a:p>
          <a:p>
            <a:pPr marL="819150" lvl="2" indent="-361950">
              <a:buFont typeface="Arial" panose="020B0604020202020204" pitchFamily="34" charset="0"/>
              <a:buChar char="•"/>
            </a:pPr>
            <a:r>
              <a:rPr lang="de-DE" sz="2400" dirty="0"/>
              <a:t>Ärztliches </a:t>
            </a:r>
            <a:r>
              <a:rPr lang="de-DE" sz="2400" dirty="0" smtClean="0"/>
              <a:t>Attest erforderlich, ausgestellt am Prüfungstag</a:t>
            </a:r>
          </a:p>
          <a:p>
            <a:pPr marL="819150" lvl="2" indent="-361950">
              <a:buFont typeface="Arial" panose="020B0604020202020204" pitchFamily="34" charset="0"/>
              <a:buChar char="•"/>
            </a:pPr>
            <a:r>
              <a:rPr lang="de-DE" sz="2400" dirty="0" smtClean="0"/>
              <a:t>Attest innerhalb von 3 Tagen in der Schule vorlegen</a:t>
            </a:r>
          </a:p>
          <a:p>
            <a:pPr marL="819150" lvl="2" indent="-361950">
              <a:buFont typeface="Arial" panose="020B0604020202020204" pitchFamily="34" charset="0"/>
              <a:buChar char="•"/>
            </a:pPr>
            <a:r>
              <a:rPr lang="de-DE" sz="2400" dirty="0" smtClean="0"/>
              <a:t>Prüfung bzw. Prüfungsteile können an einem gesonderten </a:t>
            </a:r>
            <a:r>
              <a:rPr lang="de-DE" sz="2400" dirty="0"/>
              <a:t>T</a:t>
            </a:r>
            <a:r>
              <a:rPr lang="de-DE" sz="2400" dirty="0" smtClean="0"/>
              <a:t>ermin nachgeholt werden</a:t>
            </a:r>
          </a:p>
          <a:p>
            <a:pPr marL="819150" lvl="2" indent="-361950">
              <a:buFont typeface="Arial" panose="020B0604020202020204" pitchFamily="34" charset="0"/>
              <a:buChar char="•"/>
            </a:pPr>
            <a:endParaRPr lang="de-DE" sz="2400" dirty="0"/>
          </a:p>
          <a:p>
            <a:pPr marL="819150" lvl="2" indent="-361950">
              <a:buFont typeface="Arial" panose="020B0604020202020204" pitchFamily="34" charset="0"/>
              <a:buChar char="•"/>
            </a:pPr>
            <a:endParaRPr lang="de-DE" sz="2400" dirty="0" smtClean="0"/>
          </a:p>
          <a:p>
            <a:pPr marL="457200" lvl="2"/>
            <a:endParaRPr lang="de-DE" sz="2400" dirty="0"/>
          </a:p>
          <a:p>
            <a:pPr marL="361950" lvl="1" indent="-361950">
              <a:buFont typeface="Wingdings" panose="05000000000000000000" pitchFamily="2" charset="2"/>
              <a:buChar char="Ø"/>
            </a:pPr>
            <a:r>
              <a:rPr lang="de-DE" sz="2400" b="1" dirty="0" smtClean="0"/>
              <a:t>Verfahren </a:t>
            </a:r>
            <a:r>
              <a:rPr lang="de-DE" sz="2400" b="1" dirty="0"/>
              <a:t>bei Täuschung und Täuschungsversuch </a:t>
            </a:r>
          </a:p>
          <a:p>
            <a:pPr lvl="1"/>
            <a:r>
              <a:rPr lang="de-DE" sz="2400" b="1" dirty="0" smtClean="0"/>
              <a:t>(§ </a:t>
            </a:r>
            <a:r>
              <a:rPr lang="de-DE" sz="2400" b="1" dirty="0"/>
              <a:t>45 VOBGM</a:t>
            </a:r>
            <a:r>
              <a:rPr lang="de-DE" sz="2400" b="1" dirty="0" smtClean="0"/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Schulleitung entscheidet über Maßnahmen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de-DE" sz="2400" dirty="0" smtClean="0"/>
              <a:t>Bewertung mit ungenügend</a:t>
            </a:r>
          </a:p>
          <a:p>
            <a:pPr lvl="1"/>
            <a:endParaRPr lang="de-DE" sz="2400" dirty="0" smtClean="0"/>
          </a:p>
          <a:p>
            <a:pPr lvl="1"/>
            <a:endParaRPr lang="de-DE" sz="2400" dirty="0"/>
          </a:p>
          <a:p>
            <a:pPr lvl="1"/>
            <a:endParaRPr lang="de-DE" sz="2400" dirty="0" smtClean="0"/>
          </a:p>
          <a:p>
            <a:pPr lvl="1"/>
            <a:endParaRPr lang="de-DE" sz="2400" dirty="0" smtClean="0"/>
          </a:p>
          <a:p>
            <a:endParaRPr lang="de-DE" sz="1600" b="1" dirty="0"/>
          </a:p>
          <a:p>
            <a:endParaRPr lang="de-DE" sz="1600" b="1" dirty="0" smtClean="0"/>
          </a:p>
          <a:p>
            <a:endParaRPr lang="de-DE" sz="1600" b="1" dirty="0"/>
          </a:p>
        </p:txBody>
      </p:sp>
      <p:pic>
        <p:nvPicPr>
          <p:cNvPr id="2050" name="Picture 2" descr="Bildergebnis für Ärztliches Attest krankmeldung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4118">
            <a:off x="5935700" y="3558218"/>
            <a:ext cx="2334675" cy="131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6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15.08.2018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45534-CAF2-4FB3-BE57-003EDCE791C6}" type="slidenum">
              <a:rPr lang="de-DE" smtClean="0"/>
              <a:t>10</a:t>
            </a:fld>
            <a:endParaRPr lang="de-DE"/>
          </a:p>
        </p:txBody>
      </p:sp>
      <p:sp>
        <p:nvSpPr>
          <p:cNvPr id="5" name="Textfeld 4"/>
          <p:cNvSpPr txBox="1"/>
          <p:nvPr/>
        </p:nvSpPr>
        <p:spPr>
          <a:xfrm>
            <a:off x="1331640" y="2204864"/>
            <a:ext cx="59766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dirty="0" smtClean="0"/>
              <a:t>Möglichkeit für Ergänzungen und Fragen!</a:t>
            </a:r>
            <a:endParaRPr lang="de-DE" sz="4000" dirty="0"/>
          </a:p>
        </p:txBody>
      </p:sp>
    </p:spTree>
    <p:extLst>
      <p:ext uri="{BB962C8B-B14F-4D97-AF65-F5344CB8AC3E}">
        <p14:creationId xmlns:p14="http://schemas.microsoft.com/office/powerpoint/2010/main" val="348989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827584" y="908720"/>
            <a:ext cx="8136904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u="sng" dirty="0" smtClean="0">
                <a:solidFill>
                  <a:srgbClr val="002060"/>
                </a:solidFill>
              </a:rPr>
              <a:t>Wichtige Termine</a:t>
            </a:r>
          </a:p>
          <a:p>
            <a:endParaRPr lang="de-DE" sz="2800" b="1" u="sng" dirty="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dirty="0">
                <a:solidFill>
                  <a:srgbClr val="002060"/>
                </a:solidFill>
              </a:rPr>
              <a:t>Bewerbungsfristen beachten (Oktober!)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dirty="0">
                <a:solidFill>
                  <a:srgbClr val="002060"/>
                </a:solidFill>
              </a:rPr>
              <a:t>29.10.24 Informationsabend „Weiterführende Schulen“ </a:t>
            </a:r>
            <a:endParaRPr lang="de-DE" sz="2800" dirty="0" smtClean="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dirty="0" smtClean="0">
                <a:solidFill>
                  <a:srgbClr val="002060"/>
                </a:solidFill>
              </a:rPr>
              <a:t>23.11.-</a:t>
            </a:r>
            <a:r>
              <a:rPr lang="de-DE" sz="2800" smtClean="0">
                <a:solidFill>
                  <a:srgbClr val="002060"/>
                </a:solidFill>
              </a:rPr>
              <a:t>15.02.25 Infoveranstaltungen/ Schnupperunterricht</a:t>
            </a:r>
            <a:endParaRPr lang="de-DE" sz="2800" dirty="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dirty="0">
                <a:solidFill>
                  <a:srgbClr val="002060"/>
                </a:solidFill>
              </a:rPr>
              <a:t>November/Dezember Informationen/Anmeldungen  für weiterführende Schulen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dirty="0" smtClean="0">
                <a:solidFill>
                  <a:srgbClr val="002060"/>
                </a:solidFill>
              </a:rPr>
              <a:t>Januar </a:t>
            </a:r>
            <a:r>
              <a:rPr lang="de-DE" sz="2800" dirty="0">
                <a:solidFill>
                  <a:srgbClr val="002060"/>
                </a:solidFill>
              </a:rPr>
              <a:t>2025 Beschluss der Klassenkonferenz zum Übergang an eine weiterführende Schule</a:t>
            </a:r>
            <a:endParaRPr lang="de-DE" sz="2400" dirty="0"/>
          </a:p>
          <a:p>
            <a:pPr lvl="1"/>
            <a:endParaRPr lang="de-DE" sz="2400" dirty="0" smtClean="0"/>
          </a:p>
          <a:p>
            <a:pPr lvl="1"/>
            <a:endParaRPr lang="de-DE" sz="2400" dirty="0" smtClean="0"/>
          </a:p>
          <a:p>
            <a:endParaRPr lang="de-DE" sz="1600" b="1" dirty="0"/>
          </a:p>
          <a:p>
            <a:endParaRPr lang="de-DE" sz="1600" b="1" dirty="0" smtClean="0"/>
          </a:p>
          <a:p>
            <a:endParaRPr lang="de-DE" sz="1600" b="1" dirty="0"/>
          </a:p>
        </p:txBody>
      </p:sp>
    </p:spTree>
    <p:extLst>
      <p:ext uri="{BB962C8B-B14F-4D97-AF65-F5344CB8AC3E}">
        <p14:creationId xmlns:p14="http://schemas.microsoft.com/office/powerpoint/2010/main" val="176349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553</Words>
  <Application>Microsoft Office PowerPoint</Application>
  <PresentationFormat>Bildschirmpräsentation (4:3)</PresentationFormat>
  <Paragraphs>141</Paragraphs>
  <Slides>11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11</vt:i4>
      </vt:variant>
    </vt:vector>
  </HeadingPairs>
  <TitlesOfParts>
    <vt:vector size="16" baseType="lpstr">
      <vt:lpstr>Arial</vt:lpstr>
      <vt:lpstr>Calibri</vt:lpstr>
      <vt:lpstr>Wingdings</vt:lpstr>
      <vt:lpstr>Larissa</vt:lpstr>
      <vt:lpstr>Benutzerdefiniertes 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opitzg</dc:creator>
  <cp:lastModifiedBy>Verwaltung</cp:lastModifiedBy>
  <cp:revision>73</cp:revision>
  <cp:lastPrinted>2018-08-15T16:10:15Z</cp:lastPrinted>
  <dcterms:created xsi:type="dcterms:W3CDTF">2014-06-22T16:13:22Z</dcterms:created>
  <dcterms:modified xsi:type="dcterms:W3CDTF">2025-08-19T12:51:22Z</dcterms:modified>
</cp:coreProperties>
</file>