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63" r:id="rId3"/>
    <p:sldId id="270" r:id="rId4"/>
    <p:sldId id="269" r:id="rId5"/>
    <p:sldId id="266" r:id="rId6"/>
    <p:sldId id="267" r:id="rId7"/>
    <p:sldId id="273" r:id="rId8"/>
    <p:sldId id="272" r:id="rId9"/>
    <p:sldId id="265" r:id="rId10"/>
    <p:sldId id="271" r:id="rId11"/>
    <p:sldId id="274" r:id="rId12"/>
    <p:sldId id="275" r:id="rId13"/>
  </p:sldIdLst>
  <p:sldSz cx="9144000" cy="6858000" type="screen4x3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3E10A7-F862-43A3-910B-4772C768FF1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71126E-9F70-4688-9309-6616DFE369B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8568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6705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90550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32246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35947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64155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71318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22.06.2014</a:t>
            </a:r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  <p:pic>
        <p:nvPicPr>
          <p:cNvPr id="7" name="Grafik 6" descr="Z:\Infos ESS\LogoNeu.png"/>
          <p:cNvPicPr/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790"/>
          <a:stretch/>
        </p:blipFill>
        <p:spPr bwMode="auto">
          <a:xfrm>
            <a:off x="7680122" y="92997"/>
            <a:ext cx="1368152" cy="95872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0135165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68146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85837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1682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99331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939289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07816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49549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212849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042787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037222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793254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501259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297832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79987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9174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5497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16540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1"/>
          <p:cNvSpPr txBox="1">
            <a:spLocks/>
          </p:cNvSpPr>
          <p:nvPr/>
        </p:nvSpPr>
        <p:spPr>
          <a:xfrm>
            <a:off x="676446" y="3429000"/>
            <a:ext cx="7772400" cy="165861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 smtClean="0"/>
              <a:t>Abschlussprüfungen</a:t>
            </a:r>
          </a:p>
          <a:p>
            <a:r>
              <a:rPr lang="de-DE" dirty="0" smtClean="0"/>
              <a:t>Bildungsgang Realschule</a:t>
            </a:r>
          </a:p>
          <a:p>
            <a:r>
              <a:rPr lang="de-DE" sz="3200" dirty="0" smtClean="0">
                <a:solidFill>
                  <a:schemeClr val="bg1">
                    <a:lumMod val="65000"/>
                  </a:schemeClr>
                </a:solidFill>
              </a:rPr>
              <a:t>(Kurzfassung - § 59 VOBGM)</a:t>
            </a:r>
          </a:p>
          <a:p>
            <a:endParaRPr lang="de-DE" sz="2000" b="1" dirty="0" smtClean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de-DE" sz="1800" b="1" dirty="0" smtClean="0">
                <a:solidFill>
                  <a:schemeClr val="bg1">
                    <a:lumMod val="65000"/>
                  </a:schemeClr>
                </a:solidFill>
              </a:rPr>
              <a:t>Verordnung </a:t>
            </a:r>
            <a:r>
              <a:rPr lang="de-DE" sz="1800" b="1" dirty="0">
                <a:solidFill>
                  <a:schemeClr val="bg1">
                    <a:lumMod val="65000"/>
                  </a:schemeClr>
                </a:solidFill>
              </a:rPr>
              <a:t>zur Ausgestaltung der Bildungsgänge und Schulformen </a:t>
            </a:r>
            <a:r>
              <a:rPr lang="de-DE" sz="1800" b="1" dirty="0" smtClean="0">
                <a:solidFill>
                  <a:schemeClr val="bg1">
                    <a:lumMod val="65000"/>
                  </a:schemeClr>
                </a:solidFill>
              </a:rPr>
              <a:t>der Grundstufe</a:t>
            </a:r>
            <a:r>
              <a:rPr lang="de-DE" sz="1800" b="1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de-DE" sz="1800" b="1" dirty="0" smtClean="0">
                <a:solidFill>
                  <a:schemeClr val="bg1">
                    <a:lumMod val="65000"/>
                  </a:schemeClr>
                </a:solidFill>
              </a:rPr>
              <a:t>(Primarstufe</a:t>
            </a:r>
            <a:r>
              <a:rPr lang="de-DE" sz="1800" b="1" dirty="0">
                <a:solidFill>
                  <a:schemeClr val="bg1">
                    <a:lumMod val="65000"/>
                  </a:schemeClr>
                </a:solidFill>
              </a:rPr>
              <a:t>) und der Mittelstufe (Sekundarstufe I) und der Abschlussprüfungen in </a:t>
            </a:r>
            <a:r>
              <a:rPr lang="de-DE" sz="1800" b="1" dirty="0" smtClean="0">
                <a:solidFill>
                  <a:schemeClr val="bg1">
                    <a:lumMod val="65000"/>
                  </a:schemeClr>
                </a:solidFill>
              </a:rPr>
              <a:t>der Mittelstufe</a:t>
            </a:r>
            <a:endParaRPr lang="de-DE" sz="18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6" name="Picture 8" descr="http://www.selbert-schule.de/wp-content/uploads/2016/06/70-1500x4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661" y="1556792"/>
            <a:ext cx="5777382" cy="1656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423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827584" y="908720"/>
            <a:ext cx="7924048" cy="592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u="sng" dirty="0" smtClean="0">
                <a:solidFill>
                  <a:srgbClr val="002060"/>
                </a:solidFill>
              </a:rPr>
              <a:t>Gliederung</a:t>
            </a:r>
          </a:p>
          <a:p>
            <a:pPr lvl="1"/>
            <a:endParaRPr lang="de-DE" sz="1500" dirty="0" smtClean="0"/>
          </a:p>
          <a:p>
            <a:pPr>
              <a:lnSpc>
                <a:spcPct val="150000"/>
              </a:lnSpc>
            </a:pPr>
            <a:r>
              <a:rPr lang="de-DE" sz="2400" dirty="0" smtClean="0"/>
              <a:t>1. Prüfungsbestandteile</a:t>
            </a:r>
          </a:p>
          <a:p>
            <a:pPr>
              <a:lnSpc>
                <a:spcPct val="150000"/>
              </a:lnSpc>
            </a:pPr>
            <a:r>
              <a:rPr lang="de-DE" sz="2400" dirty="0" smtClean="0"/>
              <a:t>2. Die Hausarbeit zur Präsentation</a:t>
            </a:r>
          </a:p>
          <a:p>
            <a:pPr>
              <a:lnSpc>
                <a:spcPct val="150000"/>
              </a:lnSpc>
            </a:pPr>
            <a:r>
              <a:rPr lang="de-DE" sz="2400" dirty="0" smtClean="0"/>
              <a:t>3. Die Präsentation</a:t>
            </a:r>
          </a:p>
          <a:p>
            <a:pPr>
              <a:lnSpc>
                <a:spcPct val="150000"/>
              </a:lnSpc>
            </a:pPr>
            <a:r>
              <a:rPr lang="de-DE" sz="2400" dirty="0"/>
              <a:t>4</a:t>
            </a:r>
            <a:r>
              <a:rPr lang="de-DE" sz="2400" dirty="0" smtClean="0"/>
              <a:t>. Feststellung der Gesamtleistung</a:t>
            </a:r>
          </a:p>
          <a:p>
            <a:pPr>
              <a:lnSpc>
                <a:spcPct val="150000"/>
              </a:lnSpc>
            </a:pPr>
            <a:r>
              <a:rPr lang="de-DE" sz="2400" dirty="0"/>
              <a:t>5</a:t>
            </a:r>
            <a:r>
              <a:rPr lang="de-DE" sz="2400" dirty="0" smtClean="0"/>
              <a:t>. Berechnungsbeispiele der Fachnoten</a:t>
            </a:r>
          </a:p>
          <a:p>
            <a:pPr>
              <a:lnSpc>
                <a:spcPct val="150000"/>
              </a:lnSpc>
            </a:pPr>
            <a:r>
              <a:rPr lang="de-DE" sz="2400" dirty="0"/>
              <a:t>6</a:t>
            </a:r>
            <a:r>
              <a:rPr lang="de-DE" sz="2400" dirty="0" smtClean="0"/>
              <a:t>. Abschlusskriterien</a:t>
            </a:r>
          </a:p>
          <a:p>
            <a:pPr>
              <a:lnSpc>
                <a:spcPct val="150000"/>
              </a:lnSpc>
            </a:pPr>
            <a:r>
              <a:rPr lang="de-DE" sz="2400" dirty="0"/>
              <a:t>7</a:t>
            </a:r>
            <a:r>
              <a:rPr lang="de-DE" sz="2400" dirty="0" smtClean="0"/>
              <a:t>. Weitere Hinweise</a:t>
            </a:r>
          </a:p>
          <a:p>
            <a:pPr>
              <a:lnSpc>
                <a:spcPct val="150000"/>
              </a:lnSpc>
            </a:pPr>
            <a:endParaRPr lang="de-DE" sz="2400" dirty="0" smtClean="0"/>
          </a:p>
          <a:p>
            <a:endParaRPr lang="de-DE" sz="2400" b="1" dirty="0" smtClean="0"/>
          </a:p>
          <a:p>
            <a:endParaRPr lang="de-DE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964437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827584" y="908720"/>
            <a:ext cx="792088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u="sng" dirty="0" smtClean="0">
                <a:solidFill>
                  <a:srgbClr val="002060"/>
                </a:solidFill>
              </a:rPr>
              <a:t>1. Prüfungsbestandteile</a:t>
            </a:r>
          </a:p>
          <a:p>
            <a:pPr lvl="1"/>
            <a:endParaRPr lang="de-DE" sz="15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400" b="1" dirty="0" smtClean="0"/>
              <a:t>Präsentationsprüfung (Schule)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de-DE" sz="2200" dirty="0" smtClean="0"/>
              <a:t>Beliebiges Fach </a:t>
            </a:r>
          </a:p>
          <a:p>
            <a:pPr lvl="2">
              <a:tabLst>
                <a:tab pos="1258888" algn="l"/>
              </a:tabLst>
            </a:pPr>
            <a:r>
              <a:rPr lang="de-DE" sz="2200" dirty="0"/>
              <a:t>	</a:t>
            </a:r>
            <a:r>
              <a:rPr lang="de-DE" sz="2200" dirty="0" smtClean="0"/>
              <a:t>(</a:t>
            </a:r>
            <a:r>
              <a:rPr lang="de-DE" sz="2200" dirty="0"/>
              <a:t>S</a:t>
            </a:r>
            <a:r>
              <a:rPr lang="de-DE" sz="2200" dirty="0" smtClean="0"/>
              <a:t>chriftliche Prüfungsfächer ausgeschlossen!)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de-DE" sz="2200" dirty="0" smtClean="0"/>
              <a:t>Einzelprüfung</a:t>
            </a:r>
          </a:p>
          <a:p>
            <a:pPr marL="1257300" lvl="2" indent="-342900">
              <a:spcAft>
                <a:spcPts val="3600"/>
              </a:spcAft>
              <a:buFont typeface="Arial" panose="020B0604020202020204" pitchFamily="34" charset="0"/>
              <a:buChar char="•"/>
            </a:pPr>
            <a:r>
              <a:rPr lang="de-DE" sz="2400" b="1" dirty="0" smtClean="0"/>
              <a:t>Termin</a:t>
            </a:r>
            <a:r>
              <a:rPr lang="de-DE" sz="2400" b="1" dirty="0" smtClean="0"/>
              <a:t>: </a:t>
            </a:r>
            <a:r>
              <a:rPr lang="de-DE" sz="2400" b="1" u="sng" dirty="0" smtClean="0">
                <a:solidFill>
                  <a:srgbClr val="FF0000"/>
                </a:solidFill>
              </a:rPr>
              <a:t>15.01.2026</a:t>
            </a:r>
            <a:endParaRPr lang="de-DE" sz="2400" u="sng" dirty="0" smtClean="0">
              <a:solidFill>
                <a:srgbClr val="FF000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400" b="1" dirty="0" smtClean="0"/>
              <a:t>Schriftliche Prüfungen (</a:t>
            </a:r>
            <a:r>
              <a:rPr lang="de-DE" sz="2400" b="1" dirty="0" smtClean="0"/>
              <a:t>HMBK)</a:t>
            </a:r>
            <a:endParaRPr lang="de-DE" sz="2400" b="1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de-DE" sz="2200" dirty="0" smtClean="0"/>
              <a:t>Deutsch (180 min.),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de-DE" sz="2200" dirty="0" smtClean="0"/>
              <a:t>Mathematik (135 min.),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de-DE" sz="2200" dirty="0" smtClean="0"/>
              <a:t>Englisch (135 min.)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1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de-DE" sz="2400" b="1" dirty="0" smtClean="0"/>
              <a:t>Termin: </a:t>
            </a:r>
            <a:r>
              <a:rPr lang="de-DE" sz="2400" b="1" u="sng" dirty="0" smtClean="0">
                <a:solidFill>
                  <a:srgbClr val="FF0000"/>
                </a:solidFill>
              </a:rPr>
              <a:t>18.05</a:t>
            </a:r>
            <a:r>
              <a:rPr lang="de-DE" sz="2400" b="1" u="sng" dirty="0" smtClean="0">
                <a:solidFill>
                  <a:srgbClr val="FF0000"/>
                </a:solidFill>
              </a:rPr>
              <a:t>. – </a:t>
            </a:r>
            <a:r>
              <a:rPr lang="de-DE" sz="2400" b="1" u="sng" dirty="0" smtClean="0">
                <a:solidFill>
                  <a:srgbClr val="FF0000"/>
                </a:solidFill>
              </a:rPr>
              <a:t>22</a:t>
            </a:r>
            <a:r>
              <a:rPr lang="de-DE" sz="2400" b="1" u="sng" dirty="0" smtClean="0">
                <a:solidFill>
                  <a:srgbClr val="FF0000"/>
                </a:solidFill>
              </a:rPr>
              <a:t>.05.2026</a:t>
            </a:r>
            <a:endParaRPr lang="de-DE" sz="2400" u="sng" dirty="0">
              <a:solidFill>
                <a:srgbClr val="FF0000"/>
              </a:solidFill>
            </a:endParaRPr>
          </a:p>
        </p:txBody>
      </p:sp>
      <p:pic>
        <p:nvPicPr>
          <p:cNvPr id="5" name="Picture 2" descr="Bildergebnis für Abschlussprüfungen hess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0785">
            <a:off x="5708080" y="3799930"/>
            <a:ext cx="2709129" cy="1527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4739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739502" y="908720"/>
            <a:ext cx="8208912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u="sng" dirty="0">
                <a:solidFill>
                  <a:srgbClr val="002060"/>
                </a:solidFill>
              </a:rPr>
              <a:t>2</a:t>
            </a:r>
            <a:r>
              <a:rPr lang="de-DE" sz="2800" b="1" u="sng" dirty="0" smtClean="0">
                <a:solidFill>
                  <a:srgbClr val="002060"/>
                </a:solidFill>
              </a:rPr>
              <a:t>. Die Hausarbeit zur Präsentation</a:t>
            </a:r>
          </a:p>
          <a:p>
            <a:endParaRPr lang="de-DE" sz="1500" b="1" u="sng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200" dirty="0" smtClean="0"/>
              <a:t>Die Hausarbeit im gewählten Thema ist nicht Grundlage der Bewertung, sondern dient der Vorbereitung der Präsentation.</a:t>
            </a:r>
          </a:p>
          <a:p>
            <a:endParaRPr lang="de-DE" sz="22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200" dirty="0" smtClean="0"/>
              <a:t>Jedes Fach außer den Fächern der schriftlichen Prüfung kann gewählt werden.</a:t>
            </a:r>
          </a:p>
          <a:p>
            <a:endParaRPr lang="de-DE" sz="22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200" dirty="0" smtClean="0"/>
              <a:t>Inhalt: </a:t>
            </a:r>
            <a:r>
              <a:rPr lang="de-DE" sz="2200" b="1" u="sng" dirty="0" smtClean="0"/>
              <a:t>Auseinandersetzung mit einer Problemstellung </a:t>
            </a:r>
            <a:r>
              <a:rPr lang="de-DE" sz="2200" dirty="0" smtClean="0"/>
              <a:t>(Formblatt)</a:t>
            </a:r>
          </a:p>
          <a:p>
            <a:endParaRPr lang="de-DE" sz="22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200" dirty="0" smtClean="0"/>
              <a:t>Umfang: </a:t>
            </a:r>
            <a:r>
              <a:rPr lang="de-DE" sz="2200" b="1" dirty="0" smtClean="0"/>
              <a:t>5-6 Seiten </a:t>
            </a:r>
            <a:r>
              <a:rPr lang="de-DE" sz="2200" dirty="0" smtClean="0"/>
              <a:t>ohne Deckblatt, Inhaltsverzeichnis, Literaturverzeichnis und Anhang (Formblatt)</a:t>
            </a:r>
            <a:endParaRPr lang="de-DE" sz="2200" dirty="0"/>
          </a:p>
          <a:p>
            <a:endParaRPr lang="de-DE" sz="22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200" b="1" dirty="0"/>
              <a:t>Fristgerechte Abgabe der </a:t>
            </a:r>
            <a:r>
              <a:rPr lang="de-DE" sz="2200" b="1" dirty="0" smtClean="0"/>
              <a:t>Hausarbeit </a:t>
            </a:r>
            <a:r>
              <a:rPr lang="de-DE" sz="2200" dirty="0" smtClean="0"/>
              <a:t>(3 gedruckte </a:t>
            </a:r>
            <a:r>
              <a:rPr lang="de-DE" sz="2200" dirty="0" smtClean="0"/>
              <a:t>Versionen) </a:t>
            </a:r>
            <a:r>
              <a:rPr lang="de-DE" sz="2200" dirty="0"/>
              <a:t>ist zwingend, </a:t>
            </a:r>
            <a:r>
              <a:rPr lang="de-DE" sz="2200" b="1" dirty="0"/>
              <a:t>sonst</a:t>
            </a:r>
            <a:r>
              <a:rPr lang="de-DE" sz="2200" dirty="0"/>
              <a:t> ist die Präsentationsprüfung </a:t>
            </a:r>
            <a:r>
              <a:rPr lang="de-DE" sz="2200" b="1" dirty="0"/>
              <a:t>nicht </a:t>
            </a:r>
            <a:r>
              <a:rPr lang="de-DE" sz="2200" b="1" dirty="0" smtClean="0"/>
              <a:t>bestanden</a:t>
            </a:r>
            <a:r>
              <a:rPr lang="de-DE" sz="2200" dirty="0" smtClean="0"/>
              <a:t>. </a:t>
            </a:r>
            <a:r>
              <a:rPr lang="de-DE" sz="2200" b="1" dirty="0" smtClean="0">
                <a:solidFill>
                  <a:srgbClr val="FF0000"/>
                </a:solidFill>
              </a:rPr>
              <a:t>Abgabetermin: </a:t>
            </a:r>
            <a:r>
              <a:rPr lang="de-DE" sz="2200" b="1" dirty="0" smtClean="0">
                <a:solidFill>
                  <a:srgbClr val="FF0000"/>
                </a:solidFill>
              </a:rPr>
              <a:t>09</a:t>
            </a:r>
            <a:r>
              <a:rPr lang="de-DE" sz="2200" b="1" dirty="0" smtClean="0">
                <a:solidFill>
                  <a:srgbClr val="FF0000"/>
                </a:solidFill>
              </a:rPr>
              <a:t>.12.25</a:t>
            </a:r>
            <a:endParaRPr lang="de-DE" sz="2200" b="1" dirty="0" smtClean="0">
              <a:solidFill>
                <a:srgbClr val="FF0000"/>
              </a:solidFill>
            </a:endParaRPr>
          </a:p>
          <a:p>
            <a:endParaRPr lang="de-DE" sz="2400" dirty="0" smtClean="0"/>
          </a:p>
          <a:p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257401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781907" y="908720"/>
            <a:ext cx="8208912" cy="423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u="sng" dirty="0">
                <a:solidFill>
                  <a:srgbClr val="002060"/>
                </a:solidFill>
              </a:rPr>
              <a:t>3</a:t>
            </a:r>
            <a:r>
              <a:rPr lang="de-DE" sz="2800" b="1" u="sng" dirty="0" smtClean="0">
                <a:solidFill>
                  <a:srgbClr val="002060"/>
                </a:solidFill>
              </a:rPr>
              <a:t>. Die Präsentation</a:t>
            </a:r>
            <a:endParaRPr lang="de-DE" sz="2800" b="1" u="sng" dirty="0"/>
          </a:p>
          <a:p>
            <a:endParaRPr lang="de-DE" sz="15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200" dirty="0" smtClean="0"/>
              <a:t>10-12 min. zuzüglich </a:t>
            </a:r>
            <a:r>
              <a:rPr lang="de-DE" sz="2200" dirty="0"/>
              <a:t>eines angemessenen Zeitraumes für Nachfragen der </a:t>
            </a:r>
            <a:r>
              <a:rPr lang="de-DE" sz="2200" dirty="0" smtClean="0"/>
              <a:t>Prüfungskommission (ca. 15 min.)</a:t>
            </a:r>
          </a:p>
          <a:p>
            <a:endParaRPr lang="de-DE" sz="12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200" dirty="0" smtClean="0"/>
              <a:t>Orientiert </a:t>
            </a:r>
            <a:r>
              <a:rPr lang="de-DE" sz="2200" dirty="0"/>
              <a:t>sich am Thema der </a:t>
            </a:r>
            <a:r>
              <a:rPr lang="de-DE" sz="2200" dirty="0" smtClean="0"/>
              <a:t>Hausarbeit</a:t>
            </a:r>
          </a:p>
          <a:p>
            <a:endParaRPr lang="de-DE" sz="12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200" dirty="0"/>
              <a:t>benötigt eine eigenständige Verlaufsplanung, die nicht identisch mit der Gliederung der Hausarbeit </a:t>
            </a:r>
            <a:r>
              <a:rPr lang="de-DE" sz="2200" dirty="0" smtClean="0"/>
              <a:t>sein muss </a:t>
            </a:r>
          </a:p>
          <a:p>
            <a:endParaRPr lang="de-DE" sz="12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200" dirty="0" smtClean="0"/>
              <a:t>Handout anfertigen</a:t>
            </a:r>
          </a:p>
          <a:p>
            <a:endParaRPr lang="de-DE" sz="12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200" dirty="0" smtClean="0"/>
              <a:t>Anschauungsmaterial einsetzen</a:t>
            </a:r>
          </a:p>
          <a:p>
            <a:endParaRPr lang="de-DE" sz="2400" dirty="0"/>
          </a:p>
        </p:txBody>
      </p:sp>
      <p:pic>
        <p:nvPicPr>
          <p:cNvPr id="1026" name="Picture 2" descr="Bildergebnis für Präsentationsprüfung bild schu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869160"/>
            <a:ext cx="2595480" cy="175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ildergebnis für Präsentationsprüfung bild schu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789040"/>
            <a:ext cx="2848481" cy="192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239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832574" y="980728"/>
            <a:ext cx="8136904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u="sng" dirty="0">
                <a:solidFill>
                  <a:srgbClr val="002060"/>
                </a:solidFill>
              </a:rPr>
              <a:t>4</a:t>
            </a:r>
            <a:r>
              <a:rPr lang="de-DE" sz="2800" b="1" u="sng" dirty="0" smtClean="0">
                <a:solidFill>
                  <a:srgbClr val="002060"/>
                </a:solidFill>
              </a:rPr>
              <a:t>. Feststellung der Gesamtleistung (§ 61 VOBGM)</a:t>
            </a:r>
            <a:endParaRPr lang="de-DE" sz="2800" b="1" u="sng" dirty="0">
              <a:solidFill>
                <a:srgbClr val="002060"/>
              </a:solidFill>
            </a:endParaRPr>
          </a:p>
          <a:p>
            <a:endParaRPr lang="de-DE" sz="1500" b="1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400" b="1" dirty="0" smtClean="0"/>
              <a:t>Prüfungsfächer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200" dirty="0" smtClean="0"/>
              <a:t>Deutsch</a:t>
            </a:r>
            <a:r>
              <a:rPr lang="de-DE" sz="2200" dirty="0"/>
              <a:t>, Mathematik, Englisch und das Fach, in dem die </a:t>
            </a:r>
            <a:r>
              <a:rPr lang="de-DE" sz="2200" dirty="0" smtClean="0"/>
              <a:t>   Präsentationsprüfung </a:t>
            </a:r>
            <a:r>
              <a:rPr lang="de-DE" sz="2200" dirty="0"/>
              <a:t>abgelegt </a:t>
            </a:r>
            <a:r>
              <a:rPr lang="de-DE" sz="2200" dirty="0" smtClean="0"/>
              <a:t>wurde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200" dirty="0" smtClean="0"/>
              <a:t>Fachnoten </a:t>
            </a:r>
            <a:r>
              <a:rPr lang="de-DE" sz="2200" dirty="0"/>
              <a:t>des 2. Halbjahres </a:t>
            </a:r>
            <a:r>
              <a:rPr lang="de-DE" sz="2200" b="1" dirty="0"/>
              <a:t>doppelt</a:t>
            </a:r>
            <a:r>
              <a:rPr lang="de-DE" sz="2200" dirty="0"/>
              <a:t> </a:t>
            </a:r>
            <a:r>
              <a:rPr lang="de-DE" sz="2200" dirty="0" smtClean="0"/>
              <a:t>gewichtet (Faktor 2)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200" dirty="0" smtClean="0"/>
              <a:t>Prüfungsnoten mit </a:t>
            </a:r>
            <a:r>
              <a:rPr lang="de-DE" sz="2200" b="1" dirty="0" smtClean="0"/>
              <a:t>einfacher </a:t>
            </a:r>
            <a:r>
              <a:rPr lang="de-DE" sz="2200" dirty="0" smtClean="0"/>
              <a:t>Gewichtung (Faktor 1)</a:t>
            </a:r>
            <a:endParaRPr lang="de-DE" sz="2200" dirty="0"/>
          </a:p>
          <a:p>
            <a:endParaRPr lang="de-DE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400" b="1" dirty="0" smtClean="0"/>
              <a:t>Nicht </a:t>
            </a:r>
            <a:r>
              <a:rPr lang="de-DE" sz="2400" b="1" dirty="0"/>
              <a:t>geprüfte </a:t>
            </a:r>
            <a:r>
              <a:rPr lang="de-DE" sz="2400" b="1" dirty="0" smtClean="0"/>
              <a:t>Fächer</a:t>
            </a:r>
            <a:endParaRPr lang="de-DE" sz="2400" dirty="0" smtClean="0"/>
          </a:p>
          <a:p>
            <a:r>
              <a:rPr lang="de-DE" sz="2400" dirty="0" smtClean="0"/>
              <a:t>	</a:t>
            </a:r>
            <a:r>
              <a:rPr lang="de-DE" sz="2200" dirty="0" smtClean="0"/>
              <a:t>Noten </a:t>
            </a:r>
            <a:r>
              <a:rPr lang="de-DE" sz="2200" dirty="0"/>
              <a:t>des 2. </a:t>
            </a:r>
            <a:r>
              <a:rPr lang="de-DE" sz="2200" dirty="0" smtClean="0"/>
              <a:t>Halbjahres </a:t>
            </a:r>
            <a:r>
              <a:rPr lang="de-DE" sz="2200" b="1" dirty="0" smtClean="0"/>
              <a:t>einfach</a:t>
            </a:r>
            <a:r>
              <a:rPr lang="de-DE" sz="2200" dirty="0" smtClean="0"/>
              <a:t> gewichtet (Faktor 1)</a:t>
            </a:r>
          </a:p>
          <a:p>
            <a:endParaRPr lang="de-DE" sz="2400" dirty="0" smtClean="0"/>
          </a:p>
          <a:p>
            <a:r>
              <a:rPr lang="de-DE" sz="2400" b="1" dirty="0" smtClean="0"/>
              <a:t>Die Gesamtleistung, der Durchschnitt der gewichteten Noten, wird auf eine Dezimalstelle ohne Rundung berechnet (LUSD).</a:t>
            </a:r>
          </a:p>
          <a:p>
            <a:endParaRPr lang="de-DE" sz="2400" dirty="0"/>
          </a:p>
          <a:p>
            <a:pPr lvl="1"/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80587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683568" y="908720"/>
            <a:ext cx="8656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u="sng" dirty="0">
                <a:solidFill>
                  <a:srgbClr val="002060"/>
                </a:solidFill>
              </a:rPr>
              <a:t>5</a:t>
            </a:r>
            <a:r>
              <a:rPr lang="de-DE" sz="2800" b="1" u="sng" dirty="0" smtClean="0">
                <a:solidFill>
                  <a:srgbClr val="002060"/>
                </a:solidFill>
              </a:rPr>
              <a:t>. Berechnungsbeispiele für Fachnoten</a:t>
            </a:r>
          </a:p>
        </p:txBody>
      </p:sp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7781335"/>
              </p:ext>
            </p:extLst>
          </p:nvPr>
        </p:nvGraphicFramePr>
        <p:xfrm>
          <a:off x="827584" y="1700808"/>
          <a:ext cx="7636192" cy="38896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149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4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9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14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31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56084">
                <a:tc>
                  <a:txBody>
                    <a:bodyPr/>
                    <a:lstStyle/>
                    <a:p>
                      <a:r>
                        <a:rPr lang="de-DE" dirty="0" smtClean="0"/>
                        <a:t>Fach</a:t>
                      </a: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dirty="0" err="1" smtClean="0"/>
                        <a:t>Fachnote</a:t>
                      </a:r>
                      <a:r>
                        <a:rPr lang="de-DE" dirty="0" smtClean="0"/>
                        <a:t> </a:t>
                      </a:r>
                    </a:p>
                    <a:p>
                      <a:r>
                        <a:rPr lang="de-DE" dirty="0" smtClean="0"/>
                        <a:t>2. Halbjahr</a:t>
                      </a: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Prüfungs-note</a:t>
                      </a: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Endnote</a:t>
                      </a: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Faktor</a:t>
                      </a: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6084">
                <a:tc>
                  <a:txBody>
                    <a:bodyPr/>
                    <a:lstStyle/>
                    <a:p>
                      <a:r>
                        <a:rPr lang="de-DE" dirty="0" smtClean="0"/>
                        <a:t>Erdkunde</a:t>
                      </a: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3</a:t>
                      </a:r>
                      <a:endParaRPr lang="de-DE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-</a:t>
                      </a:r>
                      <a:endParaRPr lang="de-DE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3</a:t>
                      </a:r>
                      <a:endParaRPr lang="de-DE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1</a:t>
                      </a:r>
                      <a:endParaRPr lang="de-DE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6084">
                <a:tc>
                  <a:txBody>
                    <a:bodyPr/>
                    <a:lstStyle/>
                    <a:p>
                      <a:r>
                        <a:rPr lang="de-DE" dirty="0" smtClean="0"/>
                        <a:t>Deutsch</a:t>
                      </a: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b="1" dirty="0" smtClean="0"/>
                        <a:t>2</a:t>
                      </a:r>
                      <a:r>
                        <a:rPr lang="de-DE" dirty="0" smtClean="0"/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(Doppel-gewichtung)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3</a:t>
                      </a:r>
                      <a:endParaRPr lang="de-DE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2,3</a:t>
                      </a:r>
                    </a:p>
                    <a:p>
                      <a:pPr algn="ctr"/>
                      <a:r>
                        <a:rPr lang="de-DE" dirty="0" smtClean="0"/>
                        <a:t>(2 x 2) + (1 x 3) = 7</a:t>
                      </a:r>
                    </a:p>
                    <a:p>
                      <a:pPr algn="ctr"/>
                      <a:endParaRPr lang="de-DE" dirty="0" smtClean="0"/>
                    </a:p>
                    <a:p>
                      <a:pPr algn="ctr"/>
                      <a:r>
                        <a:rPr lang="de-DE" dirty="0" smtClean="0"/>
                        <a:t>7 : 3 = 2,3 </a:t>
                      </a:r>
                      <a:r>
                        <a:rPr lang="de-DE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(2!)</a:t>
                      </a:r>
                      <a:endParaRPr lang="de-DE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2</a:t>
                      </a:r>
                      <a:endParaRPr lang="de-DE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6084">
                <a:tc>
                  <a:txBody>
                    <a:bodyPr/>
                    <a:lstStyle/>
                    <a:p>
                      <a:r>
                        <a:rPr lang="de-DE" dirty="0" smtClean="0"/>
                        <a:t>Physik</a:t>
                      </a:r>
                    </a:p>
                    <a:p>
                      <a:r>
                        <a:rPr lang="de-DE" sz="1600" b="1" dirty="0" smtClean="0"/>
                        <a:t>(</a:t>
                      </a:r>
                      <a:r>
                        <a:rPr lang="de-DE" sz="1600" b="1" smtClean="0"/>
                        <a:t>Hausarbeit mit Präsentation</a:t>
                      </a:r>
                      <a:r>
                        <a:rPr lang="de-DE" sz="1600" b="1" dirty="0" smtClean="0"/>
                        <a:t>!)</a:t>
                      </a:r>
                      <a:endParaRPr lang="de-DE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b="1" dirty="0" smtClean="0"/>
                        <a:t>4</a:t>
                      </a:r>
                      <a:r>
                        <a:rPr lang="de-DE" dirty="0" smtClean="0"/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(Doppel-gewichtung)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2</a:t>
                      </a:r>
                      <a:endParaRPr lang="de-DE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3,3</a:t>
                      </a:r>
                    </a:p>
                    <a:p>
                      <a:pPr algn="ctr"/>
                      <a:r>
                        <a:rPr lang="de-DE" dirty="0" smtClean="0"/>
                        <a:t>(2 x 4) + (1 x 2) =</a:t>
                      </a:r>
                      <a:r>
                        <a:rPr lang="de-DE" baseline="0" dirty="0" smtClean="0"/>
                        <a:t> </a:t>
                      </a:r>
                      <a:r>
                        <a:rPr lang="de-DE" dirty="0" smtClean="0"/>
                        <a:t>10</a:t>
                      </a:r>
                    </a:p>
                    <a:p>
                      <a:pPr algn="ctr"/>
                      <a:endParaRPr lang="de-DE" dirty="0" smtClean="0"/>
                    </a:p>
                    <a:p>
                      <a:pPr algn="ctr"/>
                      <a:r>
                        <a:rPr lang="de-DE" dirty="0" smtClean="0"/>
                        <a:t>10 : 3 = 3,3 </a:t>
                      </a:r>
                      <a:r>
                        <a:rPr lang="de-DE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(3!)</a:t>
                      </a:r>
                      <a:endParaRPr lang="de-DE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2</a:t>
                      </a:r>
                      <a:endParaRPr lang="de-DE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Textfeld 2"/>
          <p:cNvSpPr txBox="1"/>
          <p:nvPr/>
        </p:nvSpPr>
        <p:spPr>
          <a:xfrm>
            <a:off x="683568" y="5805264"/>
            <a:ext cx="8280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b="1" dirty="0"/>
              <a:t>Die Zeugnisnote in einem Fach ergibt sich aus der </a:t>
            </a:r>
            <a:r>
              <a:rPr lang="de-DE" sz="2000" b="1" dirty="0">
                <a:solidFill>
                  <a:schemeClr val="accent3">
                    <a:lumMod val="75000"/>
                  </a:schemeClr>
                </a:solidFill>
              </a:rPr>
              <a:t>gerundeten Endnote</a:t>
            </a:r>
            <a:r>
              <a:rPr lang="de-DE" sz="2000" b="1" dirty="0"/>
              <a:t>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b="1" dirty="0" smtClean="0"/>
              <a:t>Die </a:t>
            </a:r>
            <a:r>
              <a:rPr lang="de-DE" sz="2000" b="1" dirty="0" smtClean="0">
                <a:solidFill>
                  <a:srgbClr val="FF0000"/>
                </a:solidFill>
              </a:rPr>
              <a:t>Gesamtleistung</a:t>
            </a:r>
            <a:r>
              <a:rPr lang="de-DE" sz="2000" b="1" dirty="0" smtClean="0"/>
              <a:t> ist der Durchschnitt der gewichteten Noten (Bsp. 2,6).</a:t>
            </a:r>
          </a:p>
        </p:txBody>
      </p:sp>
    </p:spTree>
    <p:extLst>
      <p:ext uri="{BB962C8B-B14F-4D97-AF65-F5344CB8AC3E}">
        <p14:creationId xmlns:p14="http://schemas.microsoft.com/office/powerpoint/2010/main" val="861086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827584" y="836712"/>
            <a:ext cx="7992888" cy="5616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u="sng" dirty="0">
                <a:solidFill>
                  <a:srgbClr val="002060"/>
                </a:solidFill>
              </a:rPr>
              <a:t>6</a:t>
            </a:r>
            <a:r>
              <a:rPr lang="de-DE" sz="2800" b="1" u="sng" dirty="0" smtClean="0">
                <a:solidFill>
                  <a:srgbClr val="002060"/>
                </a:solidFill>
              </a:rPr>
              <a:t>. Abschlusskriterien</a:t>
            </a:r>
            <a:endParaRPr lang="de-DE" sz="2800" b="1" u="sng" dirty="0">
              <a:solidFill>
                <a:srgbClr val="002060"/>
              </a:solidFill>
            </a:endParaRPr>
          </a:p>
          <a:p>
            <a:endParaRPr lang="de-DE" sz="1500" b="1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400" b="1" dirty="0"/>
              <a:t>Realschulabschluss (mittlerer Abschluss)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200" dirty="0"/>
              <a:t>Alle schriftl. Prüfungen und Präsentation abgelegt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200" dirty="0"/>
              <a:t>In allen Fächern mindestens ausreichende Leistungen, ein Ausgleich durch gute Noten in anderen Fächern ist möglich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200" b="1" dirty="0" smtClean="0"/>
              <a:t>Gesamtleistung 4,4 oder besser</a:t>
            </a:r>
          </a:p>
          <a:p>
            <a:pPr lvl="1"/>
            <a:endParaRPr lang="de-DE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400" b="1" dirty="0"/>
              <a:t>Qualifizierender Realschulabschluss 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200" dirty="0"/>
              <a:t>Kriterien für Realschulabschluss sind erfüllt, </a:t>
            </a:r>
            <a:r>
              <a:rPr lang="de-DE" sz="2200" b="1" u="sng" dirty="0"/>
              <a:t>zusätzlich</a:t>
            </a:r>
            <a:r>
              <a:rPr lang="de-DE" sz="2200" dirty="0"/>
              <a:t>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200" dirty="0"/>
              <a:t>die aus den Endnoten berechnete </a:t>
            </a:r>
            <a:r>
              <a:rPr lang="de-DE" sz="2200" b="1" dirty="0"/>
              <a:t>Durchschnittsnote</a:t>
            </a:r>
            <a:r>
              <a:rPr lang="de-DE" sz="2200" dirty="0"/>
              <a:t> in den Fächern Deutsch, Mathematik, Englisch</a:t>
            </a:r>
            <a:r>
              <a:rPr lang="de-DE" sz="2200" b="1" dirty="0"/>
              <a:t> </a:t>
            </a:r>
            <a:r>
              <a:rPr lang="de-DE" sz="2200" b="1" dirty="0" smtClean="0"/>
              <a:t>sowie </a:t>
            </a:r>
            <a:r>
              <a:rPr lang="de-DE" sz="2200" dirty="0"/>
              <a:t>in den übrigen Fächern </a:t>
            </a:r>
            <a:r>
              <a:rPr lang="de-DE" sz="2200" dirty="0" smtClean="0"/>
              <a:t>mindestens</a:t>
            </a:r>
            <a:r>
              <a:rPr lang="de-DE" sz="2200" b="1" dirty="0" smtClean="0"/>
              <a:t> </a:t>
            </a:r>
            <a:r>
              <a:rPr lang="de-DE" sz="2200" b="1" dirty="0"/>
              <a:t>befriedigend </a:t>
            </a:r>
            <a:r>
              <a:rPr lang="de-DE" sz="2200" b="1" dirty="0" smtClean="0"/>
              <a:t>(3,0</a:t>
            </a:r>
            <a:r>
              <a:rPr lang="de-DE" sz="2200" b="1" dirty="0"/>
              <a:t>) </a:t>
            </a:r>
            <a:r>
              <a:rPr lang="de-DE" sz="2200" dirty="0" smtClean="0"/>
              <a:t>/ FOS </a:t>
            </a:r>
            <a:r>
              <a:rPr lang="de-DE" sz="2200" dirty="0" smtClean="0">
                <a:solidFill>
                  <a:srgbClr val="FF0000"/>
                </a:solidFill>
              </a:rPr>
              <a:t>(3/3/4)!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200" dirty="0" smtClean="0"/>
              <a:t>Lernentwicklung, Leistungsstand und Arbeitsverhalten (KK)</a:t>
            </a:r>
            <a:endParaRPr lang="de-DE" sz="22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200" dirty="0"/>
              <a:t>Erfolgreiche Teilnahme in </a:t>
            </a:r>
            <a:r>
              <a:rPr lang="de-DE" sz="2200" dirty="0" smtClean="0"/>
              <a:t>Oberstufe/BG ist </a:t>
            </a:r>
            <a:r>
              <a:rPr lang="de-DE" sz="2200" dirty="0"/>
              <a:t>zu erwarten</a:t>
            </a:r>
          </a:p>
          <a:p>
            <a:pPr lvl="2"/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2762815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827584" y="908720"/>
            <a:ext cx="8136904" cy="7402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u="sng" dirty="0">
                <a:solidFill>
                  <a:srgbClr val="002060"/>
                </a:solidFill>
              </a:rPr>
              <a:t>7</a:t>
            </a:r>
            <a:r>
              <a:rPr lang="de-DE" sz="2800" b="1" u="sng" dirty="0" smtClean="0">
                <a:solidFill>
                  <a:srgbClr val="002060"/>
                </a:solidFill>
              </a:rPr>
              <a:t>. Weitere Hinweise</a:t>
            </a:r>
          </a:p>
          <a:p>
            <a:endParaRPr lang="de-DE" sz="1500" b="1" dirty="0"/>
          </a:p>
          <a:p>
            <a:pPr marL="361950" lvl="1" indent="-361950">
              <a:buFont typeface="Wingdings" panose="05000000000000000000" pitchFamily="2" charset="2"/>
              <a:buChar char="Ø"/>
            </a:pPr>
            <a:r>
              <a:rPr lang="de-DE" sz="2400" b="1" dirty="0"/>
              <a:t>Versäumnis einer Prüfung (§ 44 VOBGM)</a:t>
            </a:r>
          </a:p>
          <a:p>
            <a:pPr marL="819150" lvl="2" indent="-361950">
              <a:buFont typeface="Arial" panose="020B0604020202020204" pitchFamily="34" charset="0"/>
              <a:buChar char="•"/>
            </a:pPr>
            <a:r>
              <a:rPr lang="de-DE" sz="2400" dirty="0"/>
              <a:t>Vor  8 Uhr im Sekretariat melden</a:t>
            </a:r>
          </a:p>
          <a:p>
            <a:pPr marL="819150" lvl="2" indent="-361950">
              <a:buFont typeface="Arial" panose="020B0604020202020204" pitchFamily="34" charset="0"/>
              <a:buChar char="•"/>
            </a:pPr>
            <a:r>
              <a:rPr lang="de-DE" sz="2400" dirty="0"/>
              <a:t>Ärztliches </a:t>
            </a:r>
            <a:r>
              <a:rPr lang="de-DE" sz="2400" dirty="0" smtClean="0"/>
              <a:t>Attest erforderlich, ausgestellt am Prüfungstag</a:t>
            </a:r>
          </a:p>
          <a:p>
            <a:pPr marL="819150" lvl="2" indent="-361950">
              <a:buFont typeface="Arial" panose="020B0604020202020204" pitchFamily="34" charset="0"/>
              <a:buChar char="•"/>
            </a:pPr>
            <a:r>
              <a:rPr lang="de-DE" sz="2400" dirty="0" smtClean="0"/>
              <a:t>Attest innerhalb von 3 Tagen in der Schule vorlegen</a:t>
            </a:r>
          </a:p>
          <a:p>
            <a:pPr marL="819150" lvl="2" indent="-361950">
              <a:buFont typeface="Arial" panose="020B0604020202020204" pitchFamily="34" charset="0"/>
              <a:buChar char="•"/>
            </a:pPr>
            <a:r>
              <a:rPr lang="de-DE" sz="2400" dirty="0" smtClean="0"/>
              <a:t>Prüfung bzw. Prüfungsteile können an einem gesonderten </a:t>
            </a:r>
            <a:r>
              <a:rPr lang="de-DE" sz="2400" dirty="0"/>
              <a:t>T</a:t>
            </a:r>
            <a:r>
              <a:rPr lang="de-DE" sz="2400" dirty="0" smtClean="0"/>
              <a:t>ermin nachgeholt werden</a:t>
            </a:r>
          </a:p>
          <a:p>
            <a:pPr marL="819150" lvl="2" indent="-361950">
              <a:buFont typeface="Arial" panose="020B0604020202020204" pitchFamily="34" charset="0"/>
              <a:buChar char="•"/>
            </a:pPr>
            <a:endParaRPr lang="de-DE" sz="2400" dirty="0"/>
          </a:p>
          <a:p>
            <a:pPr marL="457200" lvl="2"/>
            <a:endParaRPr lang="de-DE" sz="2400" dirty="0"/>
          </a:p>
          <a:p>
            <a:pPr marL="361950" lvl="1" indent="-361950">
              <a:buFont typeface="Wingdings" panose="05000000000000000000" pitchFamily="2" charset="2"/>
              <a:buChar char="Ø"/>
            </a:pPr>
            <a:r>
              <a:rPr lang="de-DE" sz="2400" b="1" dirty="0" smtClean="0"/>
              <a:t>Verfahren </a:t>
            </a:r>
            <a:r>
              <a:rPr lang="de-DE" sz="2400" b="1" dirty="0"/>
              <a:t>bei Täuschung und Täuschungsversuch </a:t>
            </a:r>
          </a:p>
          <a:p>
            <a:pPr lvl="1"/>
            <a:r>
              <a:rPr lang="de-DE" sz="2400" b="1" dirty="0" smtClean="0"/>
              <a:t>(§ </a:t>
            </a:r>
            <a:r>
              <a:rPr lang="de-DE" sz="2400" b="1" dirty="0"/>
              <a:t>45 VOBGM</a:t>
            </a:r>
            <a:r>
              <a:rPr lang="de-DE" sz="2400" b="1" dirty="0" smtClean="0"/>
              <a:t>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400" dirty="0" smtClean="0"/>
              <a:t>Schulleitung entscheidet über Maßnahmen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400" dirty="0" smtClean="0"/>
              <a:t>Bewertung mit ungenügend</a:t>
            </a:r>
          </a:p>
          <a:p>
            <a:pPr lvl="1"/>
            <a:endParaRPr lang="de-DE" sz="2400" dirty="0" smtClean="0"/>
          </a:p>
          <a:p>
            <a:pPr lvl="1"/>
            <a:endParaRPr lang="de-DE" sz="2400" dirty="0"/>
          </a:p>
          <a:p>
            <a:pPr lvl="1"/>
            <a:endParaRPr lang="de-DE" sz="2400" dirty="0" smtClean="0"/>
          </a:p>
          <a:p>
            <a:pPr lvl="1"/>
            <a:endParaRPr lang="de-DE" sz="2400" dirty="0" smtClean="0"/>
          </a:p>
          <a:p>
            <a:endParaRPr lang="de-DE" sz="1600" b="1" dirty="0"/>
          </a:p>
          <a:p>
            <a:endParaRPr lang="de-DE" sz="1600" b="1" dirty="0" smtClean="0"/>
          </a:p>
          <a:p>
            <a:endParaRPr lang="de-DE" sz="1600" b="1" dirty="0"/>
          </a:p>
        </p:txBody>
      </p:sp>
      <p:pic>
        <p:nvPicPr>
          <p:cNvPr id="2050" name="Picture 2" descr="Bildergebnis für Ärztliches Attest krankmeldung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4887">
            <a:off x="6688770" y="3568672"/>
            <a:ext cx="1911199" cy="1076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4452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mtClean="0"/>
              <a:t>Vielen Dank für ihre Aufmerksamkeit.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22986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827584" y="908720"/>
            <a:ext cx="8136904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u="sng" dirty="0" smtClean="0">
                <a:solidFill>
                  <a:srgbClr val="002060"/>
                </a:solidFill>
              </a:rPr>
              <a:t>Wichtige Termine</a:t>
            </a:r>
          </a:p>
          <a:p>
            <a:endParaRPr lang="de-DE" sz="2800" b="1" u="sng" dirty="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de-DE" sz="2800" dirty="0" smtClean="0">
                <a:solidFill>
                  <a:srgbClr val="002060"/>
                </a:solidFill>
              </a:rPr>
              <a:t>Bewerbungsfristen beachten (Oktober!)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de-DE" sz="2800" dirty="0" smtClean="0">
                <a:solidFill>
                  <a:srgbClr val="002060"/>
                </a:solidFill>
              </a:rPr>
              <a:t>Informationsabend </a:t>
            </a:r>
            <a:r>
              <a:rPr lang="de-DE" sz="2800" dirty="0" smtClean="0">
                <a:solidFill>
                  <a:srgbClr val="002060"/>
                </a:solidFill>
              </a:rPr>
              <a:t>„Weiterführende Schulen“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de-DE" sz="2800" dirty="0" smtClean="0">
                <a:solidFill>
                  <a:srgbClr val="002060"/>
                </a:solidFill>
              </a:rPr>
              <a:t>November/Dezember </a:t>
            </a:r>
            <a:r>
              <a:rPr lang="de-DE" sz="2800" dirty="0" smtClean="0">
                <a:solidFill>
                  <a:srgbClr val="002060"/>
                </a:solidFill>
              </a:rPr>
              <a:t>Informationen und Anmeldung für </a:t>
            </a:r>
            <a:r>
              <a:rPr lang="de-DE" sz="2800" dirty="0" smtClean="0">
                <a:solidFill>
                  <a:srgbClr val="002060"/>
                </a:solidFill>
              </a:rPr>
              <a:t>weiterführende Schulen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de-DE" sz="2800" dirty="0" smtClean="0">
                <a:solidFill>
                  <a:srgbClr val="002060"/>
                </a:solidFill>
              </a:rPr>
              <a:t>Dezember FOS-Bescheinigung (Agentur für Arbeit)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de-DE" sz="2800" smtClean="0">
                <a:solidFill>
                  <a:srgbClr val="002060"/>
                </a:solidFill>
              </a:rPr>
              <a:t>Januar </a:t>
            </a:r>
            <a:r>
              <a:rPr lang="de-DE" sz="2800" smtClean="0">
                <a:solidFill>
                  <a:srgbClr val="002060"/>
                </a:solidFill>
              </a:rPr>
              <a:t>2026 </a:t>
            </a:r>
            <a:r>
              <a:rPr lang="de-DE" sz="2800" dirty="0" smtClean="0">
                <a:solidFill>
                  <a:srgbClr val="002060"/>
                </a:solidFill>
              </a:rPr>
              <a:t>Beschluss der Klassenkonferenz zum Übergang an eine weiterführende Schule</a:t>
            </a:r>
            <a:endParaRPr lang="de-DE" sz="2400" dirty="0"/>
          </a:p>
          <a:p>
            <a:pPr lvl="1"/>
            <a:endParaRPr lang="de-DE" sz="2400" dirty="0" smtClean="0"/>
          </a:p>
          <a:p>
            <a:pPr lvl="1"/>
            <a:endParaRPr lang="de-DE" sz="2400" dirty="0" smtClean="0"/>
          </a:p>
          <a:p>
            <a:endParaRPr lang="de-DE" sz="1600" b="1" dirty="0"/>
          </a:p>
          <a:p>
            <a:endParaRPr lang="de-DE" sz="1600" b="1" dirty="0" smtClean="0"/>
          </a:p>
          <a:p>
            <a:endParaRPr lang="de-DE" sz="1600" b="1" dirty="0"/>
          </a:p>
        </p:txBody>
      </p:sp>
    </p:spTree>
    <p:extLst>
      <p:ext uri="{BB962C8B-B14F-4D97-AF65-F5344CB8AC3E}">
        <p14:creationId xmlns:p14="http://schemas.microsoft.com/office/powerpoint/2010/main" val="25819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616</Words>
  <Application>Microsoft Office PowerPoint</Application>
  <PresentationFormat>Bildschirmpräsentation (4:3)</PresentationFormat>
  <Paragraphs>135</Paragraphs>
  <Slides>11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11</vt:i4>
      </vt:variant>
    </vt:vector>
  </HeadingPairs>
  <TitlesOfParts>
    <vt:vector size="16" baseType="lpstr">
      <vt:lpstr>Arial</vt:lpstr>
      <vt:lpstr>Calibri</vt:lpstr>
      <vt:lpstr>Wingdings</vt:lpstr>
      <vt:lpstr>Larissa</vt:lpstr>
      <vt:lpstr>Benutzerdefiniertes Design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opitzg</dc:creator>
  <cp:lastModifiedBy>Verwaltung</cp:lastModifiedBy>
  <cp:revision>65</cp:revision>
  <cp:lastPrinted>2017-08-16T08:44:47Z</cp:lastPrinted>
  <dcterms:created xsi:type="dcterms:W3CDTF">2014-06-22T16:13:22Z</dcterms:created>
  <dcterms:modified xsi:type="dcterms:W3CDTF">2025-08-19T12:56:03Z</dcterms:modified>
</cp:coreProperties>
</file>